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e83cfc4ecb644d0" /><Relationship Type="http://schemas.openxmlformats.org/officeDocument/2006/relationships/extended-properties" Target="/docProps/app.xml" Id="R38bc33880eb248c3" /><Relationship Type="http://schemas.openxmlformats.org/officeDocument/2006/relationships/officeDocument" Target="/ppt/presentation.xml" Id="R11f50c52cdda4c6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e2fbac712924412"/>
  </p:sldMasterIdLst>
  <p:notesMasterIdLst>
    <p:notesMasterId xmlns:r="http://schemas.openxmlformats.org/officeDocument/2006/relationships" r:id="R1a4f5ce52c014fc4"/>
  </p:notesMasterIdLst>
  <p:sldIdLst>
    <p:sldId xmlns:r="http://schemas.openxmlformats.org/officeDocument/2006/relationships" id="256" r:id="R7380ded3cb0d479c"/>
    <p:sldId xmlns:r="http://schemas.openxmlformats.org/officeDocument/2006/relationships" id="257" r:id="Rfff723a75b614294"/>
    <p:sldId xmlns:r="http://schemas.openxmlformats.org/officeDocument/2006/relationships" id="258" r:id="R41e8826e85cf42d0"/>
    <p:sldId xmlns:r="http://schemas.openxmlformats.org/officeDocument/2006/relationships" id="259" r:id="Rcec0d501cd7140ad"/>
    <p:sldId xmlns:r="http://schemas.openxmlformats.org/officeDocument/2006/relationships" id="260" r:id="R8156a7078bf54c8e"/>
    <p:sldId xmlns:r="http://schemas.openxmlformats.org/officeDocument/2006/relationships" id="261" r:id="Re398c062a5934185"/>
    <p:sldId xmlns:r="http://schemas.openxmlformats.org/officeDocument/2006/relationships" id="262" r:id="R35eb3f3eb0a8435f"/>
    <p:sldId xmlns:r="http://schemas.openxmlformats.org/officeDocument/2006/relationships" id="263" r:id="Ra882b6506f2a43db"/>
    <p:sldId xmlns:r="http://schemas.openxmlformats.org/officeDocument/2006/relationships" id="264" r:id="R83a812aac3d249a1"/>
    <p:sldId xmlns:r="http://schemas.openxmlformats.org/officeDocument/2006/relationships" id="265" r:id="R906ac95fd2604326"/>
    <p:sldId xmlns:r="http://schemas.openxmlformats.org/officeDocument/2006/relationships" id="266" r:id="R1d4e623b7cd74533"/>
    <p:sldId xmlns:r="http://schemas.openxmlformats.org/officeDocument/2006/relationships" id="267" r:id="R08944fe77a724ddf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9592deec1534726" /><Relationship Type="http://schemas.openxmlformats.org/officeDocument/2006/relationships/slideMaster" Target="/ppt/slideMasters/slideMaster1.xml" Id="R7e2fbac712924412" /><Relationship Type="http://schemas.openxmlformats.org/officeDocument/2006/relationships/notesMaster" Target="/ppt/notesMasters/notesMaster1.xml" Id="R1a4f5ce52c014fc4" /><Relationship Type="http://schemas.openxmlformats.org/officeDocument/2006/relationships/presProps" Target="/ppt/presProps.xml" Id="Rce5471c18e5042d1" /><Relationship Type="http://schemas.openxmlformats.org/officeDocument/2006/relationships/tableStyles" Target="/ppt/tableStyles.xml" Id="R4add5aac8a0c425b" /><Relationship Type="http://schemas.openxmlformats.org/officeDocument/2006/relationships/slide" Target="/ppt/slides/slide1.xml" Id="R7380ded3cb0d479c" /><Relationship Type="http://schemas.openxmlformats.org/officeDocument/2006/relationships/slide" Target="/ppt/slides/slide2.xml" Id="Rfff723a75b614294" /><Relationship Type="http://schemas.openxmlformats.org/officeDocument/2006/relationships/slide" Target="/ppt/slides/slide3.xml" Id="R41e8826e85cf42d0" /><Relationship Type="http://schemas.openxmlformats.org/officeDocument/2006/relationships/slide" Target="/ppt/slides/slide4.xml" Id="Rcec0d501cd7140ad" /><Relationship Type="http://schemas.openxmlformats.org/officeDocument/2006/relationships/slide" Target="/ppt/slides/slide5.xml" Id="R8156a7078bf54c8e" /><Relationship Type="http://schemas.openxmlformats.org/officeDocument/2006/relationships/slide" Target="/ppt/slides/slide6.xml" Id="Re398c062a5934185" /><Relationship Type="http://schemas.openxmlformats.org/officeDocument/2006/relationships/slide" Target="/ppt/slides/slide7.xml" Id="R35eb3f3eb0a8435f" /><Relationship Type="http://schemas.openxmlformats.org/officeDocument/2006/relationships/slide" Target="/ppt/slides/slide8.xml" Id="Ra882b6506f2a43db" /><Relationship Type="http://schemas.openxmlformats.org/officeDocument/2006/relationships/slide" Target="/ppt/slides/slide9.xml" Id="R83a812aac3d249a1" /><Relationship Type="http://schemas.openxmlformats.org/officeDocument/2006/relationships/slide" Target="/ppt/slides/slide10.xml" Id="R906ac95fd2604326" /><Relationship Type="http://schemas.openxmlformats.org/officeDocument/2006/relationships/slide" Target="/ppt/slides/slide11.xml" Id="R1d4e623b7cd74533" /><Relationship Type="http://schemas.openxmlformats.org/officeDocument/2006/relationships/slide" Target="/ppt/slides/slide12.xml" Id="R08944fe77a724dd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06aa1fa617249f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1337b7a6dcd4703" /><Relationship Type="http://schemas.openxmlformats.org/officeDocument/2006/relationships/notesMaster" Target="/ppt/notesMasters/notesMaster1.xml" Id="R27f7a2601dd7423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2225aed5b0f45a0" /><Relationship Type="http://schemas.openxmlformats.org/officeDocument/2006/relationships/notesMaster" Target="/ppt/notesMasters/notesMaster1.xml" Id="R3ea80a80fe264b3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4e459aa09ef465a" /><Relationship Type="http://schemas.openxmlformats.org/officeDocument/2006/relationships/notesMaster" Target="/ppt/notesMasters/notesMaster1.xml" Id="R139f3ead5eff4a5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d1575bfd50c43e3" /><Relationship Type="http://schemas.openxmlformats.org/officeDocument/2006/relationships/notesMaster" Target="/ppt/notesMasters/notesMaster1.xml" Id="R21fba6253c2443f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9b7936fb974364" /><Relationship Type="http://schemas.openxmlformats.org/officeDocument/2006/relationships/notesMaster" Target="/ppt/notesMasters/notesMaster1.xml" Id="R0508ca8db75d42b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67fb9178c764d0e" /><Relationship Type="http://schemas.openxmlformats.org/officeDocument/2006/relationships/notesMaster" Target="/ppt/notesMasters/notesMaster1.xml" Id="Rb99b75fb8be34e7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9601a47260a48d2" /><Relationship Type="http://schemas.openxmlformats.org/officeDocument/2006/relationships/notesMaster" Target="/ppt/notesMasters/notesMaster1.xml" Id="R5b56e638d116468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4598c8456a84329" /><Relationship Type="http://schemas.openxmlformats.org/officeDocument/2006/relationships/notesMaster" Target="/ppt/notesMasters/notesMaster1.xml" Id="Rd34155c255034cb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6568f55d75e4f36" /><Relationship Type="http://schemas.openxmlformats.org/officeDocument/2006/relationships/notesMaster" Target="/ppt/notesMasters/notesMaster1.xml" Id="R4485651feb9e4cb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088f70f79be4df4" /><Relationship Type="http://schemas.openxmlformats.org/officeDocument/2006/relationships/notesMaster" Target="/ppt/notesMasters/notesMaster1.xml" Id="Rf93d409ddd634cf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a8888dfd85f49ef" /><Relationship Type="http://schemas.openxmlformats.org/officeDocument/2006/relationships/notesMaster" Target="/ppt/notesMasters/notesMaster1.xml" Id="Rf2c0f4093e9e4e0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fd94068ecce4996" /><Relationship Type="http://schemas.openxmlformats.org/officeDocument/2006/relationships/notesMaster" Target="/ppt/notesMasters/notesMaster1.xml" Id="R147cabb1e4b641f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07ce8e5e75432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ead9705f19c4a0e" /><Relationship Type="http://schemas.openxmlformats.org/officeDocument/2006/relationships/slideLayout" Target="/ppt/slideLayouts/slideLayout1.xml" Id="R0032ee9659c3432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032ee9659c3432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151072c3ae43a1" /><Relationship Type="http://schemas.openxmlformats.org/officeDocument/2006/relationships/notesSlide" Target="/ppt/notesSlides/notesSlide1.xml" Id="Ra4eb814b8c8f4df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9551f2a865425b" /><Relationship Type="http://schemas.openxmlformats.org/officeDocument/2006/relationships/notesSlide" Target="/ppt/notesSlides/notesSlide2.xml" Id="R190e430431d44f0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27d52e9da8444c" /><Relationship Type="http://schemas.openxmlformats.org/officeDocument/2006/relationships/notesSlide" Target="/ppt/notesSlides/notesSlide3.xml" Id="Rc2987e6b1f77464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abc19f12364a0d" /><Relationship Type="http://schemas.openxmlformats.org/officeDocument/2006/relationships/notesSlide" Target="/ppt/notesSlides/notesSlide4.xml" Id="Rcf3622677649413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bf5d1807db4eac" /><Relationship Type="http://schemas.openxmlformats.org/officeDocument/2006/relationships/notesSlide" Target="/ppt/notesSlides/notesSlide5.xml" Id="Rc1e334931a1c44c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051cf969904de1" /><Relationship Type="http://schemas.openxmlformats.org/officeDocument/2006/relationships/notesSlide" Target="/ppt/notesSlides/notesSlide6.xml" Id="R16cf41d2249349d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b49879b95f4467" /><Relationship Type="http://schemas.openxmlformats.org/officeDocument/2006/relationships/notesSlide" Target="/ppt/notesSlides/notesSlide7.xml" Id="R83fba636907f4e3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49074cb3c3436f" /><Relationship Type="http://schemas.openxmlformats.org/officeDocument/2006/relationships/notesSlide" Target="/ppt/notesSlides/notesSlide8.xml" Id="R1071e774afa5462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d7b5006a5e48c6" /><Relationship Type="http://schemas.openxmlformats.org/officeDocument/2006/relationships/notesSlide" Target="/ppt/notesSlides/notesSlide9.xml" Id="Re07a31af56f3436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5047226c374b7d" /><Relationship Type="http://schemas.openxmlformats.org/officeDocument/2006/relationships/notesSlide" Target="/ppt/notesSlides/notesSlide10.xml" Id="R4a6a5f60e8b04d8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66d37b8c1c4638" /><Relationship Type="http://schemas.openxmlformats.org/officeDocument/2006/relationships/notesSlide" Target="/ppt/notesSlides/notesSlide11.xml" Id="R4192d58377924a5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8743c68221497b" /><Relationship Type="http://schemas.openxmlformats.org/officeDocument/2006/relationships/notesSlide" Target="/ppt/notesSlides/notesSlide12.xml" Id="Ra5b8f40d9c0a4a5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11111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deco-donut">
            <a:extLst xmlns:a="http://schemas.openxmlformats.org/drawingml/2006/main">
              <a:ext uri="{FF2B5EF4-FFF2-40B4-BE49-F238E27FC236}">
                <a16:creationId xmlns:a16="http://schemas.microsoft.com/office/drawing/2014/main" id="{023EB51A-D783-4065-8C12-CD0AD2492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620250" y="914400"/>
            <a:ext cx="2190750" cy="2190750"/>
          </a:xfrm>
          <a:prstGeom xmlns:a="http://schemas.openxmlformats.org/drawingml/2006/main" prst="donut">
            <a:avLst/>
          </a:prstGeom>
          <a:solidFill xmlns:a="http://schemas.openxmlformats.org/drawingml/2006/main">
            <a:srgbClr val="1E1E1E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deco-dot">
            <a:extLst xmlns:a="http://schemas.openxmlformats.org/drawingml/2006/main">
              <a:ext uri="{FF2B5EF4-FFF2-40B4-BE49-F238E27FC236}">
                <a16:creationId xmlns:a16="http://schemas.microsoft.com/office/drawing/2014/main" id="{21D281CC-A1CF-450B-AF84-46ADF64ED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582400" y="1428750"/>
            <a:ext cx="114300" cy="1143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eyebrow">
            <a:extLst xmlns:a="http://schemas.openxmlformats.org/drawingml/2006/main">
              <a:ext uri="{FF2B5EF4-FFF2-40B4-BE49-F238E27FC236}">
                <a16:creationId xmlns:a16="http://schemas.microsoft.com/office/drawing/2014/main" id="{37EE06F7-D420-4D87-AE24-0D992D0DC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19100"/>
            <a:ext cx="113919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三方合作商业方案 · 2026年8月 · 面向外部资金合作方</a:t>
            </a:r>
          </a:p>
        </p:txBody>
      </p:sp>
      <p:sp>
        <p:nvSpPr>
          <p:cNvPr id="4" name="deck-title">
            <a:extLst xmlns:a="http://schemas.openxmlformats.org/drawingml/2006/main">
              <a:ext uri="{FF2B5EF4-FFF2-40B4-BE49-F238E27FC236}">
                <a16:creationId xmlns:a16="http://schemas.microsoft.com/office/drawing/2014/main" id="{3B1660E6-7991-4F32-A115-8158CC66A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838200"/>
            <a:ext cx="8953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12000"/>
              </a:lnSpc>
              <a:buNone/>
              <a:defRPr sz="4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4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DOMAREVO · Galleria at Tyler</a:t>
            </a:r>
          </a:p>
          <a:p xmlns:a="http://schemas.openxmlformats.org/drawingml/2006/main">
            <a:pPr algn="l">
              <a:lnSpc>
                <a:spcPct val="112000"/>
              </a:lnSpc>
              <a:buNone/>
              <a:defRPr sz="4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4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娱乐餐饮综合体 · 样板项目</a:t>
            </a:r>
          </a:p>
        </p:txBody>
      </p:sp>
      <p:sp>
        <p:nvSpPr>
          <p:cNvPr id="5" name="subtitle">
            <a:extLst xmlns:a="http://schemas.openxmlformats.org/drawingml/2006/main">
              <a:ext uri="{FF2B5EF4-FFF2-40B4-BE49-F238E27FC236}">
                <a16:creationId xmlns:a16="http://schemas.microsoft.com/office/drawing/2014/main" id="{3CB148AE-BE53-4E3E-BD3F-04B315763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57450"/>
            <a:ext cx="9525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对标美国上市公司 Dave &amp; Buster's 的旗舰级娱乐餐饮目的地</a:t>
            </a:r>
          </a:p>
        </p:txBody>
      </p:sp>
      <p:sp>
        <p:nvSpPr>
          <p:cNvPr id="6" name="subtitle2">
            <a:extLst xmlns:a="http://schemas.openxmlformats.org/drawingml/2006/main">
              <a:ext uri="{FF2B5EF4-FFF2-40B4-BE49-F238E27FC236}">
                <a16:creationId xmlns:a16="http://schemas.microsoft.com/office/drawing/2014/main" id="{0DD282FD-4EB5-4018-ABD3-F52BAF9C9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857500"/>
            <a:ext cx="9525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全服务餐饮 × 运动酒吧 × 大型游戏娱乐 × 团体活动 · 15,000㎡ 三层自有物业</a:t>
            </a:r>
          </a:p>
        </p:txBody>
      </p:sp>
      <p:sp>
        <p:nvSpPr>
          <p:cNvPr id="7" name="address">
            <a:extLst xmlns:a="http://schemas.openxmlformats.org/drawingml/2006/main">
              <a:ext uri="{FF2B5EF4-FFF2-40B4-BE49-F238E27FC236}">
                <a16:creationId xmlns:a16="http://schemas.microsoft.com/office/drawing/2014/main" id="{ED9041C0-EEF4-40A5-A2E7-AE9B88738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257550"/>
            <a:ext cx="9525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📍 3601 Galleria at Tyler, Riverside, CA 92503 · Inland Empire 核心商圈</a:t>
            </a:r>
          </a:p>
        </p:txBody>
      </p:sp>
      <p:sp>
        <p:nvSpPr>
          <p:cNvPr id="8" name="stats-band">
            <a:extLst xmlns:a="http://schemas.openxmlformats.org/drawingml/2006/main">
              <a:ext uri="{FF2B5EF4-FFF2-40B4-BE49-F238E27FC236}">
                <a16:creationId xmlns:a16="http://schemas.microsoft.com/office/drawing/2014/main" id="{2FD3EBBA-12D5-40C4-9E30-1911619CE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419600"/>
            <a:ext cx="11391900" cy="1409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181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stat-0-num">
            <a:extLst xmlns:a="http://schemas.openxmlformats.org/drawingml/2006/main">
              <a:ext uri="{FF2B5EF4-FFF2-40B4-BE49-F238E27FC236}">
                <a16:creationId xmlns:a16="http://schemas.microsoft.com/office/drawing/2014/main" id="{F5A97C9E-2FB9-4700-B494-89F8221A7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610100"/>
            <a:ext cx="2428875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15,000㎡</a:t>
            </a:r>
          </a:p>
        </p:txBody>
      </p:sp>
      <p:sp>
        <p:nvSpPr>
          <p:cNvPr id="10" name="stat-0-cap">
            <a:extLst xmlns:a="http://schemas.openxmlformats.org/drawingml/2006/main">
              <a:ext uri="{FF2B5EF4-FFF2-40B4-BE49-F238E27FC236}">
                <a16:creationId xmlns:a16="http://schemas.microsoft.com/office/drawing/2014/main" id="{359E889C-9DBC-4C4E-B52E-34480D330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219700"/>
            <a:ext cx="242887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三层自有物业 · 一期10万sqft</a:t>
            </a:r>
          </a:p>
        </p:txBody>
      </p:sp>
      <p:sp>
        <p:nvSpPr>
          <p:cNvPr id="11" name="stat-sep-0">
            <a:extLst xmlns:a="http://schemas.openxmlformats.org/drawingml/2006/main">
              <a:ext uri="{FF2B5EF4-FFF2-40B4-BE49-F238E27FC236}">
                <a16:creationId xmlns:a16="http://schemas.microsoft.com/office/drawing/2014/main" id="{E378A581-8740-4156-AC3F-3CE491703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09925" y="4667250"/>
            <a:ext cx="9525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A2A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stat-1-num">
            <a:extLst xmlns:a="http://schemas.openxmlformats.org/drawingml/2006/main">
              <a:ext uri="{FF2B5EF4-FFF2-40B4-BE49-F238E27FC236}">
                <a16:creationId xmlns:a16="http://schemas.microsoft.com/office/drawing/2014/main" id="{0AA6179B-1704-4569-9FAC-85E2828EB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0425" y="4610100"/>
            <a:ext cx="2428875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$126万/年</a:t>
            </a:r>
          </a:p>
        </p:txBody>
      </p:sp>
      <p:sp>
        <p:nvSpPr>
          <p:cNvPr id="13" name="stat-1-cap">
            <a:extLst xmlns:a="http://schemas.openxmlformats.org/drawingml/2006/main">
              <a:ext uri="{FF2B5EF4-FFF2-40B4-BE49-F238E27FC236}">
                <a16:creationId xmlns:a16="http://schemas.microsoft.com/office/drawing/2014/main" id="{DD91B34F-947C-48EC-B727-EE4239A02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0425" y="5219700"/>
            <a:ext cx="242887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年租金支出 · 同业占收入10–15%</a:t>
            </a:r>
          </a:p>
        </p:txBody>
      </p:sp>
      <p:sp>
        <p:nvSpPr>
          <p:cNvPr id="14" name="stat-sep-1">
            <a:extLst xmlns:a="http://schemas.openxmlformats.org/drawingml/2006/main">
              <a:ext uri="{FF2B5EF4-FFF2-40B4-BE49-F238E27FC236}">
                <a16:creationId xmlns:a16="http://schemas.microsoft.com/office/drawing/2014/main" id="{111F5B33-0D64-4F32-9F64-F4BA217AE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667250"/>
            <a:ext cx="9525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A2A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stat-2-num">
            <a:extLst xmlns:a="http://schemas.openxmlformats.org/drawingml/2006/main">
              <a:ext uri="{FF2B5EF4-FFF2-40B4-BE49-F238E27FC236}">
                <a16:creationId xmlns:a16="http://schemas.microsoft.com/office/drawing/2014/main" id="{44758131-20F1-42B4-A0D8-99DB4F40B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4610100"/>
            <a:ext cx="2428875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$14–21M</a:t>
            </a:r>
          </a:p>
        </p:txBody>
      </p:sp>
      <p:sp>
        <p:nvSpPr>
          <p:cNvPr id="16" name="stat-2-cap">
            <a:extLst xmlns:a="http://schemas.openxmlformats.org/drawingml/2006/main">
              <a:ext uri="{FF2B5EF4-FFF2-40B4-BE49-F238E27FC236}">
                <a16:creationId xmlns:a16="http://schemas.microsoft.com/office/drawing/2014/main" id="{CEB9A185-5D12-44F9-AA16-71017A0FF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5219700"/>
            <a:ext cx="242887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一期稳态年收入 · ¥1.0–1.5亿</a:t>
            </a:r>
          </a:p>
        </p:txBody>
      </p:sp>
      <p:sp>
        <p:nvSpPr>
          <p:cNvPr id="17" name="stat-sep-2">
            <a:extLst xmlns:a="http://schemas.openxmlformats.org/drawingml/2006/main">
              <a:ext uri="{FF2B5EF4-FFF2-40B4-BE49-F238E27FC236}">
                <a16:creationId xmlns:a16="http://schemas.microsoft.com/office/drawing/2014/main" id="{68533EE3-07B4-4459-AB15-CCE63CB97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29675" y="4667250"/>
            <a:ext cx="9525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A2A2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stat-3-num">
            <a:extLst xmlns:a="http://schemas.openxmlformats.org/drawingml/2006/main">
              <a:ext uri="{FF2B5EF4-FFF2-40B4-BE49-F238E27FC236}">
                <a16:creationId xmlns:a16="http://schemas.microsoft.com/office/drawing/2014/main" id="{4BF678C8-AD91-4EBE-B60D-879C6F394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4610100"/>
            <a:ext cx="2428875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30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¥5,000万</a:t>
            </a:r>
          </a:p>
        </p:txBody>
      </p:sp>
      <p:sp>
        <p:nvSpPr>
          <p:cNvPr id="19" name="stat-3-cap">
            <a:extLst xmlns:a="http://schemas.openxmlformats.org/drawingml/2006/main">
              <a:ext uri="{FF2B5EF4-FFF2-40B4-BE49-F238E27FC236}">
                <a16:creationId xmlns:a16="http://schemas.microsoft.com/office/drawing/2014/main" id="{DC5D97E6-B03B-40D0-AFFB-DCEA309CA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5219700"/>
            <a:ext cx="242887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资金方出资 · 约$700万</a:t>
            </a:r>
          </a:p>
        </p:txBody>
      </p:sp>
      <p:sp>
        <p:nvSpPr>
          <p:cNvPr id="20" name="cover-foot">
            <a:extLst xmlns:a="http://schemas.openxmlformats.org/drawingml/2006/main">
              <a:ext uri="{FF2B5EF4-FFF2-40B4-BE49-F238E27FC236}">
                <a16:creationId xmlns:a16="http://schemas.microsoft.com/office/drawing/2014/main" id="{124AC379-F68D-4E42-9319-3F23AEAE5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153150"/>
            <a:ext cx="11391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方案版本 v5.4 · 数据来源：Dave &amp; Buster's FY2025 10-K / SEC EDGAR / 美国人口普查局 ACS 2024</a:t>
            </a:r>
          </a:p>
        </p:txBody>
      </p:sp>
    </p:spTree>
    <p:extLst>
      <p:ext uri="{BB962C8B-B14F-4D97-AF65-F5344CB8AC3E}">
        <p14:creationId xmlns:p14="http://schemas.microsoft.com/office/powerpoint/2010/main" val="139997219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02A8C8E9-9454-4761-B1BD-C49099D16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8670C8BD-B57E-4DB8-B297-C8CDF94DA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02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AC94402A-7690-42F5-B6C2-072351FA8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执行摘要 · 三分钟看懂这个项目</a:t>
            </a:r>
          </a:p>
        </p:txBody>
      </p:sp>
      <p:sp>
        <p:nvSpPr>
          <p:cNvPr id="4" name="deco-wedge">
            <a:extLst xmlns:a="http://schemas.openxmlformats.org/drawingml/2006/main">
              <a:ext uri="{FF2B5EF4-FFF2-40B4-BE49-F238E27FC236}">
                <a16:creationId xmlns:a16="http://schemas.microsoft.com/office/drawing/2014/main" id="{67CB0BA3-8F12-4CCB-B0D1-E7AB9FBF2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72800" y="914400"/>
            <a:ext cx="952500" cy="1238250"/>
          </a:xfrm>
          <a:prstGeom xmlns:a="http://schemas.openxmlformats.org/drawingml/2006/main" prst="pieWedge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FECF49D6-389B-43A3-A8E8-0C782F945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ph-title-1">
            <a:extLst xmlns:a="http://schemas.openxmlformats.org/drawingml/2006/main">
              <a:ext uri="{FF2B5EF4-FFF2-40B4-BE49-F238E27FC236}">
                <a16:creationId xmlns:a16="http://schemas.microsoft.com/office/drawing/2014/main" id="{25755602-E8CA-4F8A-B8D1-D826A21D4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200150"/>
            <a:ext cx="6096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一句话定位</a:t>
            </a:r>
          </a:p>
        </p:txBody>
      </p:sp>
      <p:sp>
        <p:nvSpPr>
          <p:cNvPr id="7" name="ph-body-1">
            <a:extLst xmlns:a="http://schemas.openxmlformats.org/drawingml/2006/main">
              <a:ext uri="{FF2B5EF4-FFF2-40B4-BE49-F238E27FC236}">
                <a16:creationId xmlns:a16="http://schemas.microsoft.com/office/drawing/2014/main" id="{B2522A66-FCBA-4DB3-81C7-33961D738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562100"/>
            <a:ext cx="6096000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本项目由 DOMAREVO, Inc.（特拉华州 C-Corp）主导，联合中国产业合作方与外部资金合作方，在自有物业上打造对标 Dave &amp; Buster's 的超级娱乐餐饮综合体样板店。原 Nordstrom 主力店空间已于 2026年5月31日整体空出，可立即进入改造。</a:t>
            </a:r>
          </a:p>
        </p:txBody>
      </p:sp>
      <p:sp>
        <p:nvSpPr>
          <p:cNvPr id="8" name="kpi-panel">
            <a:extLst xmlns:a="http://schemas.openxmlformats.org/drawingml/2006/main">
              <a:ext uri="{FF2B5EF4-FFF2-40B4-BE49-F238E27FC236}">
                <a16:creationId xmlns:a16="http://schemas.microsoft.com/office/drawing/2014/main" id="{EFF48C48-A902-482F-9828-589AC5250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81800" y="1200150"/>
            <a:ext cx="5010150" cy="2400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kpi-title">
            <a:extLst xmlns:a="http://schemas.openxmlformats.org/drawingml/2006/main">
              <a:ext uri="{FF2B5EF4-FFF2-40B4-BE49-F238E27FC236}">
                <a16:creationId xmlns:a16="http://schemas.microsoft.com/office/drawing/2014/main" id="{C982A15A-C9BD-4C68-828F-A5E3E8EFD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1333500"/>
            <a:ext cx="45529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核心数字</a:t>
            </a:r>
          </a:p>
        </p:txBody>
      </p:sp>
      <p:sp>
        <p:nvSpPr>
          <p:cNvPr id="10" name="kpi-0-num">
            <a:extLst xmlns:a="http://schemas.openxmlformats.org/drawingml/2006/main">
              <a:ext uri="{FF2B5EF4-FFF2-40B4-BE49-F238E27FC236}">
                <a16:creationId xmlns:a16="http://schemas.microsoft.com/office/drawing/2014/main" id="{6D6D4CD9-A852-4C5E-8874-559C40A02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1733550"/>
            <a:ext cx="2190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15,000㎡</a:t>
            </a:r>
          </a:p>
        </p:txBody>
      </p:sp>
      <p:sp>
        <p:nvSpPr>
          <p:cNvPr id="11" name="kpi-0-cap">
            <a:extLst xmlns:a="http://schemas.openxmlformats.org/drawingml/2006/main">
              <a:ext uri="{FF2B5EF4-FFF2-40B4-BE49-F238E27FC236}">
                <a16:creationId xmlns:a16="http://schemas.microsoft.com/office/drawing/2014/main" id="{E02841A5-4C37-4E09-AC62-A97C83326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2114550"/>
            <a:ext cx="2190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三层自有物业</a:t>
            </a:r>
          </a:p>
        </p:txBody>
      </p:sp>
      <p:sp>
        <p:nvSpPr>
          <p:cNvPr id="12" name="kpi-1-num">
            <a:extLst xmlns:a="http://schemas.openxmlformats.org/drawingml/2006/main">
              <a:ext uri="{FF2B5EF4-FFF2-40B4-BE49-F238E27FC236}">
                <a16:creationId xmlns:a16="http://schemas.microsoft.com/office/drawing/2014/main" id="{0A83C559-CE2D-4E15-A5D7-C16485ED5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1733550"/>
            <a:ext cx="2190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$126万/年</a:t>
            </a:r>
          </a:p>
        </p:txBody>
      </p:sp>
      <p:sp>
        <p:nvSpPr>
          <p:cNvPr id="13" name="kpi-1-cap">
            <a:extLst xmlns:a="http://schemas.openxmlformats.org/drawingml/2006/main">
              <a:ext uri="{FF2B5EF4-FFF2-40B4-BE49-F238E27FC236}">
                <a16:creationId xmlns:a16="http://schemas.microsoft.com/office/drawing/2014/main" id="{C697CE85-46D8-433C-B621-7D773B504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114550"/>
            <a:ext cx="2190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年租金支出</a:t>
            </a:r>
          </a:p>
        </p:txBody>
      </p:sp>
      <p:sp>
        <p:nvSpPr>
          <p:cNvPr id="14" name="kpi-2-num">
            <a:extLst xmlns:a="http://schemas.openxmlformats.org/drawingml/2006/main">
              <a:ext uri="{FF2B5EF4-FFF2-40B4-BE49-F238E27FC236}">
                <a16:creationId xmlns:a16="http://schemas.microsoft.com/office/drawing/2014/main" id="{FF4A3EC0-A1FE-4582-8826-96E393044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2324100"/>
            <a:ext cx="2190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$14–21M</a:t>
            </a:r>
          </a:p>
        </p:txBody>
      </p:sp>
      <p:sp>
        <p:nvSpPr>
          <p:cNvPr id="15" name="kpi-2-cap">
            <a:extLst xmlns:a="http://schemas.openxmlformats.org/drawingml/2006/main">
              <a:ext uri="{FF2B5EF4-FFF2-40B4-BE49-F238E27FC236}">
                <a16:creationId xmlns:a16="http://schemas.microsoft.com/office/drawing/2014/main" id="{2B480B60-1F02-4889-AF9A-14B499375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2705100"/>
            <a:ext cx="2190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一期稳态年收入</a:t>
            </a:r>
          </a:p>
        </p:txBody>
      </p:sp>
      <p:sp>
        <p:nvSpPr>
          <p:cNvPr id="16" name="kpi-3-num">
            <a:extLst xmlns:a="http://schemas.openxmlformats.org/drawingml/2006/main">
              <a:ext uri="{FF2B5EF4-FFF2-40B4-BE49-F238E27FC236}">
                <a16:creationId xmlns:a16="http://schemas.microsoft.com/office/drawing/2014/main" id="{D0A40FE7-43C2-4F54-9452-97BA441ED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324100"/>
            <a:ext cx="2190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$3.5–6.3M</a:t>
            </a:r>
          </a:p>
        </p:txBody>
      </p:sp>
      <p:sp>
        <p:nvSpPr>
          <p:cNvPr id="17" name="kpi-3-cap">
            <a:extLst xmlns:a="http://schemas.openxmlformats.org/drawingml/2006/main">
              <a:ext uri="{FF2B5EF4-FFF2-40B4-BE49-F238E27FC236}">
                <a16:creationId xmlns:a16="http://schemas.microsoft.com/office/drawing/2014/main" id="{8CEE3725-8EB2-4D49-A02A-4CCA68191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705100"/>
            <a:ext cx="2190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一期稳态年 EBITDA</a:t>
            </a:r>
          </a:p>
        </p:txBody>
      </p:sp>
      <p:sp>
        <p:nvSpPr>
          <p:cNvPr id="18" name="kpi-4-num">
            <a:extLst xmlns:a="http://schemas.openxmlformats.org/drawingml/2006/main">
              <a:ext uri="{FF2B5EF4-FFF2-40B4-BE49-F238E27FC236}">
                <a16:creationId xmlns:a16="http://schemas.microsoft.com/office/drawing/2014/main" id="{2394832C-9A09-4EDE-939E-0A80BACF7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2914650"/>
            <a:ext cx="2190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¥5,000万</a:t>
            </a:r>
          </a:p>
        </p:txBody>
      </p:sp>
      <p:sp>
        <p:nvSpPr>
          <p:cNvPr id="19" name="kpi-4-cap">
            <a:extLst xmlns:a="http://schemas.openxmlformats.org/drawingml/2006/main">
              <a:ext uri="{FF2B5EF4-FFF2-40B4-BE49-F238E27FC236}">
                <a16:creationId xmlns:a16="http://schemas.microsoft.com/office/drawing/2014/main" id="{86C65349-A2E3-45DF-AE3E-0141FB3E8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3295650"/>
            <a:ext cx="2190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资金方出资 ≈$700万</a:t>
            </a:r>
          </a:p>
        </p:txBody>
      </p:sp>
      <p:sp>
        <p:nvSpPr>
          <p:cNvPr id="20" name="kpi-5-num">
            <a:extLst xmlns:a="http://schemas.openxmlformats.org/drawingml/2006/main">
              <a:ext uri="{FF2B5EF4-FFF2-40B4-BE49-F238E27FC236}">
                <a16:creationId xmlns:a16="http://schemas.microsoft.com/office/drawing/2014/main" id="{01C44DED-8A18-4D94-8CB0-32CC6A0A3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2914650"/>
            <a:ext cx="2190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约28%</a:t>
            </a:r>
          </a:p>
        </p:txBody>
      </p:sp>
      <p:sp>
        <p:nvSpPr>
          <p:cNvPr id="21" name="kpi-5-cap">
            <a:extLst xmlns:a="http://schemas.openxmlformats.org/drawingml/2006/main">
              <a:ext uri="{FF2B5EF4-FFF2-40B4-BE49-F238E27FC236}">
                <a16:creationId xmlns:a16="http://schemas.microsoft.com/office/drawing/2014/main" id="{FF2A0AC9-4E05-4129-BAA4-469CA8A9D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295650"/>
            <a:ext cx="2190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中性 5年IRR · 含7折租金</a:t>
            </a:r>
          </a:p>
        </p:txBody>
      </p:sp>
      <p:sp>
        <p:nvSpPr>
          <p:cNvPr id="22" name="adv-panel-0">
            <a:extLst xmlns:a="http://schemas.openxmlformats.org/drawingml/2006/main">
              <a:ext uri="{FF2B5EF4-FFF2-40B4-BE49-F238E27FC236}">
                <a16:creationId xmlns:a16="http://schemas.microsoft.com/office/drawing/2014/main" id="{2D970BCB-1CC6-4C6E-850D-F0CA270D3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810000"/>
            <a:ext cx="3695700" cy="1238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adv-title-0">
            <a:extLst xmlns:a="http://schemas.openxmlformats.org/drawingml/2006/main">
              <a:ext uri="{FF2B5EF4-FFF2-40B4-BE49-F238E27FC236}">
                <a16:creationId xmlns:a16="http://schemas.microsoft.com/office/drawing/2014/main" id="{B12F75B4-1AC3-44DA-BDB0-A5F81B119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392430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① 自有物业 · 7折租金</a:t>
            </a:r>
          </a:p>
        </p:txBody>
      </p:sp>
      <p:sp>
        <p:nvSpPr>
          <p:cNvPr id="24" name="adv-body-0">
            <a:extLst xmlns:a="http://schemas.openxmlformats.org/drawingml/2006/main">
              <a:ext uri="{FF2B5EF4-FFF2-40B4-BE49-F238E27FC236}">
                <a16:creationId xmlns:a16="http://schemas.microsoft.com/office/drawing/2014/main" id="{4A8DF8AB-E155-47FA-BB9D-0552B44B1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286250"/>
            <a:ext cx="33147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年租金按市场价7折（同业租金约占收入12%）；确定性红利约$54万/年</a:t>
            </a:r>
          </a:p>
        </p:txBody>
      </p:sp>
      <p:sp>
        <p:nvSpPr>
          <p:cNvPr id="25" name="adv-panel-1">
            <a:extLst xmlns:a="http://schemas.openxmlformats.org/drawingml/2006/main">
              <a:ext uri="{FF2B5EF4-FFF2-40B4-BE49-F238E27FC236}">
                <a16:creationId xmlns:a16="http://schemas.microsoft.com/office/drawing/2014/main" id="{4285797F-7721-4772-9EC8-3E2128585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3810000"/>
            <a:ext cx="3695700" cy="1238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adv-title-1">
            <a:extLst xmlns:a="http://schemas.openxmlformats.org/drawingml/2006/main">
              <a:ext uri="{FF2B5EF4-FFF2-40B4-BE49-F238E27FC236}">
                <a16:creationId xmlns:a16="http://schemas.microsoft.com/office/drawing/2014/main" id="{6A0F14F4-1A90-487C-89C5-4A9005506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92430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② 中国供应链直采</a:t>
            </a:r>
          </a:p>
        </p:txBody>
      </p:sp>
      <p:sp>
        <p:nvSpPr>
          <p:cNvPr id="27" name="adv-body-1">
            <a:extLst xmlns:a="http://schemas.openxmlformats.org/drawingml/2006/main">
              <a:ext uri="{FF2B5EF4-FFF2-40B4-BE49-F238E27FC236}">
                <a16:creationId xmlns:a16="http://schemas.microsoft.com/office/drawing/2014/main" id="{F47727B5-2B91-4355-96D3-E9CCA5CFC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286250"/>
            <a:ext cx="33147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设备成本约为美国市场40–50%，含全生命周期维护与每月内容更新</a:t>
            </a:r>
          </a:p>
        </p:txBody>
      </p:sp>
      <p:sp>
        <p:nvSpPr>
          <p:cNvPr id="28" name="adv-panel-2">
            <a:extLst xmlns:a="http://schemas.openxmlformats.org/drawingml/2006/main">
              <a:ext uri="{FF2B5EF4-FFF2-40B4-BE49-F238E27FC236}">
                <a16:creationId xmlns:a16="http://schemas.microsoft.com/office/drawing/2014/main" id="{B1CBEEDC-B4C6-4DD4-9EF0-D29D628CA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810000"/>
            <a:ext cx="3695700" cy="1238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adv-title-2">
            <a:extLst xmlns:a="http://schemas.openxmlformats.org/drawingml/2006/main">
              <a:ext uri="{FF2B5EF4-FFF2-40B4-BE49-F238E27FC236}">
                <a16:creationId xmlns:a16="http://schemas.microsoft.com/office/drawing/2014/main" id="{F9A344B3-BBCB-4C4A-A32C-8AD203991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392430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③ 对标已验证的模式</a:t>
            </a:r>
          </a:p>
        </p:txBody>
      </p:sp>
      <p:sp>
        <p:nvSpPr>
          <p:cNvPr id="30" name="adv-body-2">
            <a:extLst xmlns:a="http://schemas.openxmlformats.org/drawingml/2006/main">
              <a:ext uri="{FF2B5EF4-FFF2-40B4-BE49-F238E27FC236}">
                <a16:creationId xmlns:a16="http://schemas.microsoft.com/office/drawing/2014/main" id="{E8B62DBF-53E5-455B-AEAA-6F940BD69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4286250"/>
            <a:ext cx="33147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D&amp;B 上市40年 · FY25收入$2.1B · 243家门店 · 娱乐板块毛利91.9%</a:t>
            </a:r>
          </a:p>
        </p:txBody>
      </p:sp>
      <p:sp>
        <p:nvSpPr>
          <p:cNvPr id="31" name="logic-band">
            <a:extLst xmlns:a="http://schemas.openxmlformats.org/drawingml/2006/main">
              <a:ext uri="{FF2B5EF4-FFF2-40B4-BE49-F238E27FC236}">
                <a16:creationId xmlns:a16="http://schemas.microsoft.com/office/drawing/2014/main" id="{816CAA39-C28A-4A92-9BF2-8232FE4C7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143500"/>
            <a:ext cx="11391900" cy="990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logic-title">
            <a:extLst xmlns:a="http://schemas.openxmlformats.org/drawingml/2006/main">
              <a:ext uri="{FF2B5EF4-FFF2-40B4-BE49-F238E27FC236}">
                <a16:creationId xmlns:a16="http://schemas.microsoft.com/office/drawing/2014/main" id="{83582966-15B1-4C8D-88B5-369509A40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276850"/>
            <a:ext cx="1714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投资逻辑</a:t>
            </a:r>
          </a:p>
        </p:txBody>
      </p:sp>
      <p:sp>
        <p:nvSpPr>
          <p:cNvPr id="33" name="logic-body">
            <a:extLst xmlns:a="http://schemas.openxmlformats.org/drawingml/2006/main">
              <a:ext uri="{FF2B5EF4-FFF2-40B4-BE49-F238E27FC236}">
                <a16:creationId xmlns:a16="http://schemas.microsoft.com/office/drawing/2014/main" id="{36A00997-CB3B-4B33-B7F7-B618FEFB2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38400" y="5257800"/>
            <a:ext cx="91630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用 D&amp;B 验证 40 年的『餐饮引流 + 游戏盈利』模型（娱乐板块毛利率91.9%），减去其最重的两块成本——租金（占收入10%+）与设备采购（价差50%）——以自有物业 + 中国供应链建立结构性成本壁垒。</a:t>
            </a:r>
          </a:p>
        </p:txBody>
      </p:sp>
      <p:sp>
        <p:nvSpPr>
          <p:cNvPr id="34" name="footer">
            <a:extLst xmlns:a="http://schemas.openxmlformats.org/drawingml/2006/main">
              <a:ext uri="{FF2B5EF4-FFF2-40B4-BE49-F238E27FC236}">
                <a16:creationId xmlns:a16="http://schemas.microsoft.com/office/drawing/2014/main" id="{9F66C563-5112-485E-B9A7-95165BFCC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数据来源：Dave &amp; Buster's FY2025 10-K 年报 · 公司投资者日披露 · 美国人口普查局</a:t>
            </a:r>
          </a:p>
        </p:txBody>
      </p:sp>
    </p:spTree>
    <p:extLst>
      <p:ext uri="{BB962C8B-B14F-4D97-AF65-F5344CB8AC3E}">
        <p14:creationId xmlns:p14="http://schemas.microsoft.com/office/powerpoint/2010/main" val="13897218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F4224ED5-DEF6-4B8D-BFD7-B6A4AF129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B346954E-FD15-43C9-856A-A47F12D2C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03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1A86F6A0-28BE-48B7-ACEC-4E481CCB8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市场窗口 · 三个结构性机会同时打开</a:t>
            </a:r>
          </a:p>
        </p:txBody>
      </p:sp>
      <p:sp>
        <p:nvSpPr>
          <p:cNvPr id="4" name="deco-arc">
            <a:extLst xmlns:a="http://schemas.openxmlformats.org/drawingml/2006/main">
              <a:ext uri="{FF2B5EF4-FFF2-40B4-BE49-F238E27FC236}">
                <a16:creationId xmlns:a16="http://schemas.microsoft.com/office/drawing/2014/main" id="{27A20BEC-709A-4EC3-98E2-6C9D17330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20400" y="914400"/>
            <a:ext cx="1104900" cy="1104900"/>
          </a:xfrm>
          <a:prstGeom xmlns:a="http://schemas.openxmlformats.org/drawingml/2006/main" prst="blockArc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378357AD-8A24-43A8-B61F-08E12668C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mstat-0-num">
            <a:extLst xmlns:a="http://schemas.openxmlformats.org/drawingml/2006/main">
              <a:ext uri="{FF2B5EF4-FFF2-40B4-BE49-F238E27FC236}">
                <a16:creationId xmlns:a16="http://schemas.microsoft.com/office/drawing/2014/main" id="{25202DD8-3E34-40E5-8F98-F47C709B1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474万</a:t>
            </a:r>
          </a:p>
        </p:txBody>
      </p:sp>
      <p:sp>
        <p:nvSpPr>
          <p:cNvPr id="7" name="mstat-0-cap">
            <a:extLst xmlns:a="http://schemas.openxmlformats.org/drawingml/2006/main">
              <a:ext uri="{FF2B5EF4-FFF2-40B4-BE49-F238E27FC236}">
                <a16:creationId xmlns:a16="http://schemas.microsoft.com/office/drawing/2014/main" id="{9B6C1B1B-B396-4340-A8AD-C890F10AB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657350"/>
            <a:ext cx="2667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Inland Empire 大都市区人口 · 全美第12大</a:t>
            </a:r>
          </a:p>
        </p:txBody>
      </p:sp>
      <p:sp>
        <p:nvSpPr>
          <p:cNvPr id="8" name="mstat-sep-0">
            <a:extLst xmlns:a="http://schemas.openxmlformats.org/drawingml/2006/main">
              <a:ext uri="{FF2B5EF4-FFF2-40B4-BE49-F238E27FC236}">
                <a16:creationId xmlns:a16="http://schemas.microsoft.com/office/drawing/2014/main" id="{026F5843-7926-46BC-9AC8-939329959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62300" y="1257300"/>
            <a:ext cx="9525" cy="7239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mstat-1-num">
            <a:extLst xmlns:a="http://schemas.openxmlformats.org/drawingml/2006/main">
              <a:ext uri="{FF2B5EF4-FFF2-40B4-BE49-F238E27FC236}">
                <a16:creationId xmlns:a16="http://schemas.microsoft.com/office/drawing/2014/main" id="{4743579F-A63A-4D0D-AB61-13730F762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575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880万</a:t>
            </a:r>
          </a:p>
        </p:txBody>
      </p:sp>
      <p:sp>
        <p:nvSpPr>
          <p:cNvPr id="10" name="mstat-1-cap">
            <a:extLst xmlns:a="http://schemas.openxmlformats.org/drawingml/2006/main">
              <a:ext uri="{FF2B5EF4-FFF2-40B4-BE49-F238E27FC236}">
                <a16:creationId xmlns:a16="http://schemas.microsoft.com/office/drawing/2014/main" id="{C94248D1-511A-4322-BCB9-E4E647B4F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57550" y="1657350"/>
            <a:ext cx="2667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Galleria 年客流 · AMC / Cheesecake 聚客生态</a:t>
            </a:r>
          </a:p>
        </p:txBody>
      </p:sp>
      <p:sp>
        <p:nvSpPr>
          <p:cNvPr id="11" name="mstat-sep-1">
            <a:extLst xmlns:a="http://schemas.openxmlformats.org/drawingml/2006/main">
              <a:ext uri="{FF2B5EF4-FFF2-40B4-BE49-F238E27FC236}">
                <a16:creationId xmlns:a16="http://schemas.microsoft.com/office/drawing/2014/main" id="{C3FF1F54-E016-45C0-840A-80D10D5F3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1257300"/>
            <a:ext cx="9525" cy="7239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mstat-2-num">
            <a:extLst xmlns:a="http://schemas.openxmlformats.org/drawingml/2006/main">
              <a:ext uri="{FF2B5EF4-FFF2-40B4-BE49-F238E27FC236}">
                <a16:creationId xmlns:a16="http://schemas.microsoft.com/office/drawing/2014/main" id="{67A21654-E684-4483-946D-111B9744F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30分钟</a:t>
            </a:r>
          </a:p>
        </p:txBody>
      </p:sp>
      <p:sp>
        <p:nvSpPr>
          <p:cNvPr id="13" name="mstat-2-cap">
            <a:extLst xmlns:a="http://schemas.openxmlformats.org/drawingml/2006/main">
              <a:ext uri="{FF2B5EF4-FFF2-40B4-BE49-F238E27FC236}">
                <a16:creationId xmlns:a16="http://schemas.microsoft.com/office/drawing/2014/main" id="{A1F41B3E-26A3-489A-9E26-80E7A864D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1657350"/>
            <a:ext cx="2667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车程内无同量级竞品 · 区域品类定义者</a:t>
            </a:r>
          </a:p>
        </p:txBody>
      </p:sp>
      <p:sp>
        <p:nvSpPr>
          <p:cNvPr id="14" name="mstat-sep-2">
            <a:extLst xmlns:a="http://schemas.openxmlformats.org/drawingml/2006/main">
              <a:ext uri="{FF2B5EF4-FFF2-40B4-BE49-F238E27FC236}">
                <a16:creationId xmlns:a16="http://schemas.microsoft.com/office/drawing/2014/main" id="{4A853F0C-13C7-478D-A3DD-AEE02B6CB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1257300"/>
            <a:ext cx="9525" cy="7239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mstat-3-num">
            <a:extLst xmlns:a="http://schemas.openxmlformats.org/drawingml/2006/main">
              <a:ext uri="{FF2B5EF4-FFF2-40B4-BE49-F238E27FC236}">
                <a16:creationId xmlns:a16="http://schemas.microsoft.com/office/drawing/2014/main" id="{2206217C-B838-4508-B8DD-33DDABADE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725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28.2%</a:t>
            </a:r>
          </a:p>
        </p:txBody>
      </p:sp>
      <p:sp>
        <p:nvSpPr>
          <p:cNvPr id="16" name="mstat-3-cap">
            <a:extLst xmlns:a="http://schemas.openxmlformats.org/drawingml/2006/main">
              <a:ext uri="{FF2B5EF4-FFF2-40B4-BE49-F238E27FC236}">
                <a16:creationId xmlns:a16="http://schemas.microsoft.com/office/drawing/2014/main" id="{5C58B7CF-ECC8-4FAB-B01A-C7BE99607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72550" y="1657350"/>
            <a:ext cx="2667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25–44岁人口占比 · 与 D&amp;B 客群高度吻合</a:t>
            </a:r>
          </a:p>
        </p:txBody>
      </p:sp>
      <p:sp>
        <p:nvSpPr>
          <p:cNvPr id="17" name="door-panel-0">
            <a:extLst xmlns:a="http://schemas.openxmlformats.org/drawingml/2006/main">
              <a:ext uri="{FF2B5EF4-FFF2-40B4-BE49-F238E27FC236}">
                <a16:creationId xmlns:a16="http://schemas.microsoft.com/office/drawing/2014/main" id="{91FFDF01-9641-4E6D-8EFD-E5CEC98EA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47900"/>
            <a:ext cx="3695700" cy="2857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door-title-0">
            <a:extLst xmlns:a="http://schemas.openxmlformats.org/drawingml/2006/main">
              <a:ext uri="{FF2B5EF4-FFF2-40B4-BE49-F238E27FC236}">
                <a16:creationId xmlns:a16="http://schemas.microsoft.com/office/drawing/2014/main" id="{167735AB-8E2D-492C-BDCC-BA72400C4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419350"/>
            <a:ext cx="32766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① 物业窗口</a:t>
            </a:r>
          </a:p>
        </p:txBody>
      </p:sp>
      <p:sp>
        <p:nvSpPr>
          <p:cNvPr id="19" name="door-body-0">
            <a:extLst xmlns:a="http://schemas.openxmlformats.org/drawingml/2006/main">
              <a:ext uri="{FF2B5EF4-FFF2-40B4-BE49-F238E27FC236}">
                <a16:creationId xmlns:a16="http://schemas.microsoft.com/office/drawing/2014/main" id="{A7E427CD-C502-468A-A9D4-84424D282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19400"/>
            <a:ext cx="32766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5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原 Nordstrom 主力店空间（约16.1万 sqft）2026年5月31日整体空出，可立即改造，无需等待租约到期；核心购物中心内连续大空间几乎绝版。</a:t>
            </a:r>
          </a:p>
        </p:txBody>
      </p:sp>
      <p:sp>
        <p:nvSpPr>
          <p:cNvPr id="20" name="door-mark-0">
            <a:extLst xmlns:a="http://schemas.openxmlformats.org/drawingml/2006/main">
              <a:ext uri="{FF2B5EF4-FFF2-40B4-BE49-F238E27FC236}">
                <a16:creationId xmlns:a16="http://schemas.microsoft.com/office/drawing/2014/main" id="{EE66852B-8A1E-41C8-BD40-04E3CC66C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381500"/>
            <a:ext cx="6286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door-tag-0">
            <a:extLst xmlns:a="http://schemas.openxmlformats.org/drawingml/2006/main">
              <a:ext uri="{FF2B5EF4-FFF2-40B4-BE49-F238E27FC236}">
                <a16:creationId xmlns:a16="http://schemas.microsoft.com/office/drawing/2014/main" id="{8B83991A-D393-438E-B0F3-F2B8A2C7E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52950"/>
            <a:ext cx="3276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可立即启动 · 无需等待租约</a:t>
            </a:r>
          </a:p>
        </p:txBody>
      </p:sp>
      <p:sp>
        <p:nvSpPr>
          <p:cNvPr id="22" name="door-panel-1">
            <a:extLst xmlns:a="http://schemas.openxmlformats.org/drawingml/2006/main">
              <a:ext uri="{FF2B5EF4-FFF2-40B4-BE49-F238E27FC236}">
                <a16:creationId xmlns:a16="http://schemas.microsoft.com/office/drawing/2014/main" id="{557D646E-29EB-4B7A-AEC0-C5B258666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2247900"/>
            <a:ext cx="3695700" cy="2857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door-title-1">
            <a:extLst xmlns:a="http://schemas.openxmlformats.org/drawingml/2006/main">
              <a:ext uri="{FF2B5EF4-FFF2-40B4-BE49-F238E27FC236}">
                <a16:creationId xmlns:a16="http://schemas.microsoft.com/office/drawing/2014/main" id="{D9B3FC61-3256-42FC-A47D-37CDF46E8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419350"/>
            <a:ext cx="32766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② 市场窗口</a:t>
            </a:r>
          </a:p>
        </p:txBody>
      </p:sp>
      <p:sp>
        <p:nvSpPr>
          <p:cNvPr id="24" name="door-body-1">
            <a:extLst xmlns:a="http://schemas.openxmlformats.org/drawingml/2006/main">
              <a:ext uri="{FF2B5EF4-FFF2-40B4-BE49-F238E27FC236}">
                <a16:creationId xmlns:a16="http://schemas.microsoft.com/office/drawing/2014/main" id="{8B2742A0-C351-4737-8CE5-577107CFE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819400"/>
            <a:ext cx="32766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5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Inland Empire 474万人口，全美增长最快的区域之一；区域内没有同量级娱乐餐饮综合体，供给缺口明确，本项目将定义这一品类。</a:t>
            </a:r>
          </a:p>
        </p:txBody>
      </p:sp>
      <p:sp>
        <p:nvSpPr>
          <p:cNvPr id="25" name="door-mark-1">
            <a:extLst xmlns:a="http://schemas.openxmlformats.org/drawingml/2006/main">
              <a:ext uri="{FF2B5EF4-FFF2-40B4-BE49-F238E27FC236}">
                <a16:creationId xmlns:a16="http://schemas.microsoft.com/office/drawing/2014/main" id="{1E2404CE-E481-48DC-94DF-F24CE1BD3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4381500"/>
            <a:ext cx="6286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door-tag-1">
            <a:extLst xmlns:a="http://schemas.openxmlformats.org/drawingml/2006/main">
              <a:ext uri="{FF2B5EF4-FFF2-40B4-BE49-F238E27FC236}">
                <a16:creationId xmlns:a16="http://schemas.microsoft.com/office/drawing/2014/main" id="{88540061-D6AD-4EE3-8057-31F552734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4552950"/>
            <a:ext cx="3276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供给缺口 · 需求确定</a:t>
            </a:r>
          </a:p>
        </p:txBody>
      </p:sp>
      <p:sp>
        <p:nvSpPr>
          <p:cNvPr id="27" name="door-panel-2">
            <a:extLst xmlns:a="http://schemas.openxmlformats.org/drawingml/2006/main">
              <a:ext uri="{FF2B5EF4-FFF2-40B4-BE49-F238E27FC236}">
                <a16:creationId xmlns:a16="http://schemas.microsoft.com/office/drawing/2014/main" id="{2A721727-EE08-4EF7-8436-8924CE232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247900"/>
            <a:ext cx="3695700" cy="2857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door-title-2">
            <a:extLst xmlns:a="http://schemas.openxmlformats.org/drawingml/2006/main">
              <a:ext uri="{FF2B5EF4-FFF2-40B4-BE49-F238E27FC236}">
                <a16:creationId xmlns:a16="http://schemas.microsoft.com/office/drawing/2014/main" id="{750440DE-3788-400E-A24A-42F7537F8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419350"/>
            <a:ext cx="32766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③ 模式窗口</a:t>
            </a:r>
          </a:p>
        </p:txBody>
      </p:sp>
      <p:sp>
        <p:nvSpPr>
          <p:cNvPr id="29" name="door-body-2">
            <a:extLst xmlns:a="http://schemas.openxmlformats.org/drawingml/2006/main">
              <a:ext uri="{FF2B5EF4-FFF2-40B4-BE49-F238E27FC236}">
                <a16:creationId xmlns:a16="http://schemas.microsoft.com/office/drawing/2014/main" id="{56C809EB-D796-4119-9198-407BD3494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819400"/>
            <a:ext cx="32766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5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D&amp;B 上市40年验证『餐饮引流 + 游戏盈利』；其租金与设备合计占收入25%+，恰是本项目以自有物业与直采供应链能消除的两块成本。</a:t>
            </a:r>
          </a:p>
        </p:txBody>
      </p:sp>
      <p:sp>
        <p:nvSpPr>
          <p:cNvPr id="30" name="door-mark-2">
            <a:extLst xmlns:a="http://schemas.openxmlformats.org/drawingml/2006/main">
              <a:ext uri="{FF2B5EF4-FFF2-40B4-BE49-F238E27FC236}">
                <a16:creationId xmlns:a16="http://schemas.microsoft.com/office/drawing/2014/main" id="{679349A4-748D-4F7B-B0B9-624752BB5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4381500"/>
            <a:ext cx="6286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door-tag-2">
            <a:extLst xmlns:a="http://schemas.openxmlformats.org/drawingml/2006/main">
              <a:ext uri="{FF2B5EF4-FFF2-40B4-BE49-F238E27FC236}">
                <a16:creationId xmlns:a16="http://schemas.microsoft.com/office/drawing/2014/main" id="{59417C6B-581C-4845-AFD8-EF27E8CAE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4552950"/>
            <a:ext cx="3276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模型验证 · 成本可消除</a:t>
            </a:r>
          </a:p>
        </p:txBody>
      </p:sp>
      <p:sp>
        <p:nvSpPr>
          <p:cNvPr id="32" name="match-band">
            <a:extLst xmlns:a="http://schemas.openxmlformats.org/drawingml/2006/main">
              <a:ext uri="{FF2B5EF4-FFF2-40B4-BE49-F238E27FC236}">
                <a16:creationId xmlns:a16="http://schemas.microsoft.com/office/drawing/2014/main" id="{93C81DBD-3463-4065-8848-44E39D56D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0"/>
            <a:ext cx="11391900" cy="800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match-text">
            <a:extLst xmlns:a="http://schemas.openxmlformats.org/drawingml/2006/main">
              <a:ext uri="{FF2B5EF4-FFF2-40B4-BE49-F238E27FC236}">
                <a16:creationId xmlns:a16="http://schemas.microsoft.com/office/drawing/2014/main" id="{2D83E23C-88C1-438F-B0FE-74BC7FD34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467350"/>
            <a:ext cx="110109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客群匹配：D&amp;B 核心客群为21–45岁成年人（占顾客65%）；Riverside 中位年龄33.3岁、家庭收入中位数约$88,575，与娱乐餐饮业态目标画像完全吻合。</a:t>
            </a:r>
          </a:p>
        </p:txBody>
      </p:sp>
      <p:sp>
        <p:nvSpPr>
          <p:cNvPr id="34" name="footer">
            <a:extLst xmlns:a="http://schemas.openxmlformats.org/drawingml/2006/main">
              <a:ext uri="{FF2B5EF4-FFF2-40B4-BE49-F238E27FC236}">
                <a16:creationId xmlns:a16="http://schemas.microsoft.com/office/drawing/2014/main" id="{8B8BC0FD-077E-46AF-A6FF-7FA80BDAA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数据来源：美国人口普查局 2020 普查 / ACS 2024 · D&amp;B 年报披露 · 项目方调研</a:t>
            </a:r>
          </a:p>
        </p:txBody>
      </p:sp>
    </p:spTree>
    <p:extLst>
      <p:ext uri="{BB962C8B-B14F-4D97-AF65-F5344CB8AC3E}">
        <p14:creationId xmlns:p14="http://schemas.microsoft.com/office/powerpoint/2010/main" val="125330973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6B94975B-E5B5-481A-9B76-3714919B9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1010385D-04B6-411F-BE20-6B1C7281E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04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6BE5C924-68FD-4759-AA50-01DFF8825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项目资产 · Galleria at Tyler，不可复制的选址</a:t>
            </a:r>
          </a:p>
        </p:txBody>
      </p:sp>
      <p:sp>
        <p:nvSpPr>
          <p:cNvPr id="4" name="deco-para">
            <a:extLst xmlns:a="http://schemas.openxmlformats.org/drawingml/2006/main">
              <a:ext uri="{FF2B5EF4-FFF2-40B4-BE49-F238E27FC236}">
                <a16:creationId xmlns:a16="http://schemas.microsoft.com/office/drawing/2014/main" id="{0A18D326-B555-4747-BBCB-3F6527E57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952500"/>
            <a:ext cx="952500" cy="609600"/>
          </a:xfrm>
          <a:prstGeom xmlns:a="http://schemas.openxmlformats.org/drawingml/2006/main" prst="parallelogram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4CDDBC2E-EF20-4E21-B4EC-DABB154DE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asset-title">
            <a:extLst xmlns:a="http://schemas.openxmlformats.org/drawingml/2006/main">
              <a:ext uri="{FF2B5EF4-FFF2-40B4-BE49-F238E27FC236}">
                <a16:creationId xmlns:a16="http://schemas.microsoft.com/office/drawing/2014/main" id="{465ADE9A-A5E8-4618-A6D5-76EB998F3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181100"/>
            <a:ext cx="5334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物业基本情况</a:t>
            </a:r>
          </a:p>
        </p:txBody>
      </p:sp>
      <p:graphicFrame>
        <p:nvGraphicFramePr>
          <p:cNvPr id="27" name=""/>
          <p:cNvGraphicFramePr/>
          <p:nvPr/>
        </p:nvGraphicFramePr>
        <p:xfrm>
          <a:off xmlns:a="http://schemas.openxmlformats.org/drawingml/2006/main" x="400050" y="1524000"/>
          <a:ext xmlns:a="http://schemas.openxmlformats.org/drawingml/2006/main" cx="5334000" cy="37909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428750"/>
                <a:gridCol w="3905250"/>
              </a:tblGrid>
              <a:tr h="419100">
                <a:tc>
                  <a:txBody>
                    <a:bodyPr/>
                    <a:lstStyle/>
                    <a:p>
                      <a:r>
                        <a:t>项目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详情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购物中心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Galleria at Tyler（1970年开业）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地址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3601 Galleria at Tyler, Riverside, CA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规模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约120万 sqft · 170+ 家店铺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停车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约5,700 个车位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本项目空间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原 Nordstrom 主力店 15,000㎡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物业权属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DOMAREVO 关联资产 · 自有物业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计租方式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按市场价7折（约$126万/年）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空间状态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2026年5月31日空出 · 可立即改造</a:t>
                      </a:r>
                    </a:p>
                  </a:txBody>
                  <a:tcPr marL="91440" marR="91440" marT="45720" marB="45720"/>
                </a:tc>
              </a:tr>
            </a:tbl>
          </a:graphicData>
        </a:graphic>
      </p:graphicFrame>
      <p:sp>
        <p:nvSpPr>
          <p:cNvPr id="8" name="why-panel">
            <a:extLst xmlns:a="http://schemas.openxmlformats.org/drawingml/2006/main">
              <a:ext uri="{FF2B5EF4-FFF2-40B4-BE49-F238E27FC236}">
                <a16:creationId xmlns:a16="http://schemas.microsoft.com/office/drawing/2014/main" id="{68496693-8E65-4DEC-9A15-1F4EBA8A4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1181100"/>
            <a:ext cx="5695950" cy="41338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why-title">
            <a:extLst xmlns:a="http://schemas.openxmlformats.org/drawingml/2006/main">
              <a:ext uri="{FF2B5EF4-FFF2-40B4-BE49-F238E27FC236}">
                <a16:creationId xmlns:a16="http://schemas.microsoft.com/office/drawing/2014/main" id="{A0E52FAD-CA55-4C42-BCA8-80F08482A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1333500"/>
            <a:ext cx="5238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为什么这是不可复制的选址</a:t>
            </a:r>
          </a:p>
        </p:txBody>
      </p:sp>
      <p:sp>
        <p:nvSpPr>
          <p:cNvPr id="10" name="why-lead-0">
            <a:extLst xmlns:a="http://schemas.openxmlformats.org/drawingml/2006/main">
              <a:ext uri="{FF2B5EF4-FFF2-40B4-BE49-F238E27FC236}">
                <a16:creationId xmlns:a16="http://schemas.microsoft.com/office/drawing/2014/main" id="{AEC4D164-71C0-4234-8B5D-911D161E8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1752600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① 商圈成熟度</a:t>
            </a:r>
          </a:p>
        </p:txBody>
      </p:sp>
      <p:sp>
        <p:nvSpPr>
          <p:cNvPr id="11" name="why-b-0">
            <a:extLst xmlns:a="http://schemas.openxmlformats.org/drawingml/2006/main">
              <a:ext uri="{FF2B5EF4-FFF2-40B4-BE49-F238E27FC236}">
                <a16:creationId xmlns:a16="http://schemas.microsoft.com/office/drawing/2014/main" id="{F81B6DAC-D466-486A-BA19-8F4CC7A7A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000250"/>
            <a:ext cx="5238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运营超55年的区域旗舰，AMC、Cheesecake Factory、Yard House 等聚客生态成熟</a:t>
            </a:r>
          </a:p>
        </p:txBody>
      </p:sp>
      <p:sp>
        <p:nvSpPr>
          <p:cNvPr id="12" name="why-lead-1">
            <a:extLst xmlns:a="http://schemas.openxmlformats.org/drawingml/2006/main">
              <a:ext uri="{FF2B5EF4-FFF2-40B4-BE49-F238E27FC236}">
                <a16:creationId xmlns:a16="http://schemas.microsoft.com/office/drawing/2014/main" id="{4BB2AF5D-2E10-48A8-95A9-4847E951A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495550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② 交通可达性</a:t>
            </a:r>
          </a:p>
        </p:txBody>
      </p:sp>
      <p:sp>
        <p:nvSpPr>
          <p:cNvPr id="13" name="why-b-1">
            <a:extLst xmlns:a="http://schemas.openxmlformats.org/drawingml/2006/main">
              <a:ext uri="{FF2B5EF4-FFF2-40B4-BE49-F238E27FC236}">
                <a16:creationId xmlns:a16="http://schemas.microsoft.com/office/drawing/2014/main" id="{D0C5D01A-177B-4CCB-B06D-1E5AC01D5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743200"/>
            <a:ext cx="5238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I-215 / I-91 高速交汇，20分钟到 ONT 机场，覆盖百万级人口</a:t>
            </a:r>
          </a:p>
        </p:txBody>
      </p:sp>
      <p:sp>
        <p:nvSpPr>
          <p:cNvPr id="14" name="why-lead-2">
            <a:extLst xmlns:a="http://schemas.openxmlformats.org/drawingml/2006/main">
              <a:ext uri="{FF2B5EF4-FFF2-40B4-BE49-F238E27FC236}">
                <a16:creationId xmlns:a16="http://schemas.microsoft.com/office/drawing/2014/main" id="{C98B6315-BF88-4C34-A75C-DD972E7F8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238500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③ 空间稀缺性</a:t>
            </a:r>
          </a:p>
        </p:txBody>
      </p:sp>
      <p:sp>
        <p:nvSpPr>
          <p:cNvPr id="15" name="why-b-2">
            <a:extLst xmlns:a="http://schemas.openxmlformats.org/drawingml/2006/main">
              <a:ext uri="{FF2B5EF4-FFF2-40B4-BE49-F238E27FC236}">
                <a16:creationId xmlns:a16="http://schemas.microsoft.com/office/drawing/2014/main" id="{F6C27DC3-48EC-4287-A8CD-D7210CA78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486150"/>
            <a:ext cx="5238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核心购物中心内16万平方英尺连续空间，全美每年屈指可数</a:t>
            </a:r>
          </a:p>
        </p:txBody>
      </p:sp>
      <p:sp>
        <p:nvSpPr>
          <p:cNvPr id="16" name="why-lead-3">
            <a:extLst xmlns:a="http://schemas.openxmlformats.org/drawingml/2006/main">
              <a:ext uri="{FF2B5EF4-FFF2-40B4-BE49-F238E27FC236}">
                <a16:creationId xmlns:a16="http://schemas.microsoft.com/office/drawing/2014/main" id="{81684FE9-DB7A-4718-921E-59961994F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981450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35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④ 成本结构</a:t>
            </a:r>
          </a:p>
        </p:txBody>
      </p:sp>
      <p:sp>
        <p:nvSpPr>
          <p:cNvPr id="17" name="why-b-3">
            <a:extLst xmlns:a="http://schemas.openxmlformats.org/drawingml/2006/main">
              <a:ext uri="{FF2B5EF4-FFF2-40B4-BE49-F238E27FC236}">
                <a16:creationId xmlns:a16="http://schemas.microsoft.com/office/drawing/2014/main" id="{D700DAF3-8580-4834-BA28-624DD37A5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229100"/>
            <a:ext cx="5238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自有物业按7折优惠计租；作为主力店免去大部分 CAM 分摊</a:t>
            </a:r>
          </a:p>
        </p:txBody>
      </p:sp>
      <p:sp>
        <p:nvSpPr>
          <p:cNvPr id="18" name="narrative-band">
            <a:extLst xmlns:a="http://schemas.openxmlformats.org/drawingml/2006/main">
              <a:ext uri="{FF2B5EF4-FFF2-40B4-BE49-F238E27FC236}">
                <a16:creationId xmlns:a16="http://schemas.microsoft.com/office/drawing/2014/main" id="{2938FCC6-4BD7-409B-BE3E-353FAC6B0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505450"/>
            <a:ext cx="11391900" cy="7239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narrative-text">
            <a:extLst xmlns:a="http://schemas.openxmlformats.org/drawingml/2006/main">
              <a:ext uri="{FF2B5EF4-FFF2-40B4-BE49-F238E27FC236}">
                <a16:creationId xmlns:a16="http://schemas.microsoft.com/office/drawing/2014/main" id="{EFF4538E-D510-49F7-ADC8-7779D5FB5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638800"/>
            <a:ext cx="110109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空间叙事：2020 Nordstrom 关闭 → 2022 Furniture City 入驻 → 2026年5月31日再次关闭。三年两次易手，正是以娱乐餐饮新业态激活这一核心资产的最佳时点。</a:t>
            </a:r>
          </a:p>
        </p:txBody>
      </p:sp>
      <p:sp>
        <p:nvSpPr>
          <p:cNvPr id="20" name="footer">
            <a:extLst xmlns:a="http://schemas.openxmlformats.org/drawingml/2006/main">
              <a:ext uri="{FF2B5EF4-FFF2-40B4-BE49-F238E27FC236}">
                <a16:creationId xmlns:a16="http://schemas.microsoft.com/office/drawing/2014/main" id="{D1EB8439-2B7B-4628-88E8-D75C3D0A4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数据来源：Galleria at Tyler / Riverside 维基百科公开资料 · 项目方物业文件</a:t>
            </a:r>
          </a:p>
        </p:txBody>
      </p:sp>
    </p:spTree>
    <p:extLst>
      <p:ext uri="{BB962C8B-B14F-4D97-AF65-F5344CB8AC3E}">
        <p14:creationId xmlns:p14="http://schemas.microsoft.com/office/powerpoint/2010/main" val="60737018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39CFA5DA-F579-4F94-A7E0-A0666205D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948C974D-136A-4415-AB7B-7F882E008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05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A4388AEA-DFAC-4177-B6F9-00181FCEB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业态设计 · 三层空间，每层一个利润引擎</a:t>
            </a:r>
          </a:p>
        </p:txBody>
      </p:sp>
      <p:sp>
        <p:nvSpPr>
          <p:cNvPr id="4" name="deco-chev">
            <a:extLst xmlns:a="http://schemas.openxmlformats.org/drawingml/2006/main">
              <a:ext uri="{FF2B5EF4-FFF2-40B4-BE49-F238E27FC236}">
                <a16:creationId xmlns:a16="http://schemas.microsoft.com/office/drawing/2014/main" id="{A6FB55C8-F93D-434B-A50A-4754143DB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990600"/>
            <a:ext cx="1047750" cy="571500"/>
          </a:xfrm>
          <a:prstGeom xmlns:a="http://schemas.openxmlformats.org/drawingml/2006/main" prst="chevron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F5507170-EAC5-42A8-AC07-90BD692FA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floor-panel-0">
            <a:extLst xmlns:a="http://schemas.openxmlformats.org/drawingml/2006/main">
              <a:ext uri="{FF2B5EF4-FFF2-40B4-BE49-F238E27FC236}">
                <a16:creationId xmlns:a16="http://schemas.microsoft.com/office/drawing/2014/main" id="{0D1A8C4A-932B-4002-8ABB-4553CF497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219200"/>
            <a:ext cx="3695700" cy="3314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floor-title-0">
            <a:extLst xmlns:a="http://schemas.openxmlformats.org/drawingml/2006/main">
              <a:ext uri="{FF2B5EF4-FFF2-40B4-BE49-F238E27FC236}">
                <a16:creationId xmlns:a16="http://schemas.microsoft.com/office/drawing/2014/main" id="{8F6650FD-3CCD-4CBC-BA1D-64EBD8577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90650"/>
            <a:ext cx="32766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0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一层 · 全服务餐厅 + 运动酒吧</a:t>
            </a:r>
          </a:p>
        </p:txBody>
      </p:sp>
      <p:sp>
        <p:nvSpPr>
          <p:cNvPr id="8" name="floor-body-0">
            <a:extLst xmlns:a="http://schemas.openxmlformats.org/drawingml/2006/main">
              <a:ext uri="{FF2B5EF4-FFF2-40B4-BE49-F238E27FC236}">
                <a16:creationId xmlns:a16="http://schemas.microsoft.com/office/drawing/2014/main" id="{7BE53E89-9A59-4A7E-9D87-039FB6ECE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57400"/>
            <a:ext cx="3276600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正餐（客单价$25–45）+ 精酿酒水；40英尺观赛巨幕与300+电视屏；Eat &amp; Play 套餐实现餐饮游戏互相引流。</a:t>
            </a:r>
          </a:p>
        </p:txBody>
      </p:sp>
      <p:sp>
        <p:nvSpPr>
          <p:cNvPr id="9" name="floor-area-0">
            <a:extLst xmlns:a="http://schemas.openxmlformats.org/drawingml/2006/main">
              <a:ext uri="{FF2B5EF4-FFF2-40B4-BE49-F238E27FC236}">
                <a16:creationId xmlns:a16="http://schemas.microsoft.com/office/drawing/2014/main" id="{6D624F72-1BF8-451C-92D7-854F3B084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67100"/>
            <a:ext cx="1524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2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2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5,000㎡</a:t>
            </a:r>
          </a:p>
        </p:txBody>
      </p:sp>
      <p:sp>
        <p:nvSpPr>
          <p:cNvPr id="10" name="floor-chip-0">
            <a:extLst xmlns:a="http://schemas.openxmlformats.org/drawingml/2006/main">
              <a:ext uri="{FF2B5EF4-FFF2-40B4-BE49-F238E27FC236}">
                <a16:creationId xmlns:a16="http://schemas.microsoft.com/office/drawing/2014/main" id="{DEBA78A7-40BF-4994-A040-13FBC6854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43350"/>
            <a:ext cx="14097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floor-tag-0">
            <a:extLst xmlns:a="http://schemas.openxmlformats.org/drawingml/2006/main">
              <a:ext uri="{FF2B5EF4-FFF2-40B4-BE49-F238E27FC236}">
                <a16:creationId xmlns:a16="http://schemas.microsoft.com/office/drawing/2014/main" id="{0205E2B8-0F66-45A8-98C6-7BA9E68A5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0"/>
            <a:ext cx="14097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引流·停留</a:t>
            </a:r>
          </a:p>
        </p:txBody>
      </p:sp>
      <p:sp>
        <p:nvSpPr>
          <p:cNvPr id="12" name="floor-panel-1">
            <a:extLst xmlns:a="http://schemas.openxmlformats.org/drawingml/2006/main">
              <a:ext uri="{FF2B5EF4-FFF2-40B4-BE49-F238E27FC236}">
                <a16:creationId xmlns:a16="http://schemas.microsoft.com/office/drawing/2014/main" id="{24422726-AC13-4909-ADD1-08B97F5DF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1219200"/>
            <a:ext cx="3695700" cy="3314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floor-title-1">
            <a:extLst xmlns:a="http://schemas.openxmlformats.org/drawingml/2006/main">
              <a:ext uri="{FF2B5EF4-FFF2-40B4-BE49-F238E27FC236}">
                <a16:creationId xmlns:a16="http://schemas.microsoft.com/office/drawing/2014/main" id="{D723A3CC-1CF5-477F-BBA0-7812B2F07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1390650"/>
            <a:ext cx="32766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0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二层 · 大型游戏娱乐区</a:t>
            </a:r>
          </a:p>
        </p:txBody>
      </p:sp>
      <p:sp>
        <p:nvSpPr>
          <p:cNvPr id="14" name="floor-body-1">
            <a:extLst xmlns:a="http://schemas.openxmlformats.org/drawingml/2006/main">
              <a:ext uri="{FF2B5EF4-FFF2-40B4-BE49-F238E27FC236}">
                <a16:creationId xmlns:a16="http://schemas.microsoft.com/office/drawing/2014/main" id="{6BD36704-D80D-4DCC-BE60-2F52D1119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057400"/>
            <a:ext cx="3276600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600–800台设备 + VR竞技舱；储值卡（对标 Power Card）沉淀资金与数据；兑奖礼品店完成『赢了』闭环；毛利率目标90%+。</a:t>
            </a:r>
          </a:p>
        </p:txBody>
      </p:sp>
      <p:sp>
        <p:nvSpPr>
          <p:cNvPr id="15" name="floor-area-1">
            <a:extLst xmlns:a="http://schemas.openxmlformats.org/drawingml/2006/main">
              <a:ext uri="{FF2B5EF4-FFF2-40B4-BE49-F238E27FC236}">
                <a16:creationId xmlns:a16="http://schemas.microsoft.com/office/drawing/2014/main" id="{B566731D-AED6-4B7E-AFDC-0446F1422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3467100"/>
            <a:ext cx="1524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2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2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5,000㎡</a:t>
            </a:r>
          </a:p>
        </p:txBody>
      </p:sp>
      <p:sp>
        <p:nvSpPr>
          <p:cNvPr id="16" name="floor-chip-1">
            <a:extLst xmlns:a="http://schemas.openxmlformats.org/drawingml/2006/main">
              <a:ext uri="{FF2B5EF4-FFF2-40B4-BE49-F238E27FC236}">
                <a16:creationId xmlns:a16="http://schemas.microsoft.com/office/drawing/2014/main" id="{4EC7C1C9-05D6-4E32-B23E-AD14AB1DD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3943350"/>
            <a:ext cx="14097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floor-tag-1">
            <a:extLst xmlns:a="http://schemas.openxmlformats.org/drawingml/2006/main">
              <a:ext uri="{FF2B5EF4-FFF2-40B4-BE49-F238E27FC236}">
                <a16:creationId xmlns:a16="http://schemas.microsoft.com/office/drawing/2014/main" id="{9581060A-C903-4D2C-AC6D-79A3D5A04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4000500"/>
            <a:ext cx="14097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利润·复购</a:t>
            </a:r>
          </a:p>
        </p:txBody>
      </p:sp>
      <p:sp>
        <p:nvSpPr>
          <p:cNvPr id="18" name="floor-panel-2">
            <a:extLst xmlns:a="http://schemas.openxmlformats.org/drawingml/2006/main">
              <a:ext uri="{FF2B5EF4-FFF2-40B4-BE49-F238E27FC236}">
                <a16:creationId xmlns:a16="http://schemas.microsoft.com/office/drawing/2014/main" id="{EAC040B0-8764-41B7-BBDD-40EA23CAB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1219200"/>
            <a:ext cx="3695700" cy="3314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floor-title-2">
            <a:extLst xmlns:a="http://schemas.openxmlformats.org/drawingml/2006/main">
              <a:ext uri="{FF2B5EF4-FFF2-40B4-BE49-F238E27FC236}">
                <a16:creationId xmlns:a16="http://schemas.microsoft.com/office/drawing/2014/main" id="{84F02780-C599-41C6-91F2-F324EE808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1390650"/>
            <a:ext cx="32766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0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三层 · 团体活动 + VIP体验</a:t>
            </a:r>
          </a:p>
        </p:txBody>
      </p:sp>
      <p:sp>
        <p:nvSpPr>
          <p:cNvPr id="20" name="floor-body-2">
            <a:extLst xmlns:a="http://schemas.openxmlformats.org/drawingml/2006/main">
              <a:ext uri="{FF2B5EF4-FFF2-40B4-BE49-F238E27FC236}">
                <a16:creationId xmlns:a16="http://schemas.microsoft.com/office/drawing/2014/main" id="{0D0D6110-601B-46A4-A2CB-C8A73CEC7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057400"/>
            <a:ext cx="3276600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可分割包间 15–2,000人；企业团建 / 生日 / 毕业 / 募捐四大场景；赛事包厢双用途；预约制 + 最低消费。</a:t>
            </a:r>
          </a:p>
        </p:txBody>
      </p:sp>
      <p:sp>
        <p:nvSpPr>
          <p:cNvPr id="21" name="floor-area-2">
            <a:extLst xmlns:a="http://schemas.openxmlformats.org/drawingml/2006/main">
              <a:ext uri="{FF2B5EF4-FFF2-40B4-BE49-F238E27FC236}">
                <a16:creationId xmlns:a16="http://schemas.microsoft.com/office/drawing/2014/main" id="{15C70F3B-DD50-4910-B272-CB77D47E1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3467100"/>
            <a:ext cx="1524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2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2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5,000㎡</a:t>
            </a:r>
          </a:p>
        </p:txBody>
      </p:sp>
      <p:sp>
        <p:nvSpPr>
          <p:cNvPr id="22" name="floor-chip-2">
            <a:extLst xmlns:a="http://schemas.openxmlformats.org/drawingml/2006/main">
              <a:ext uri="{FF2B5EF4-FFF2-40B4-BE49-F238E27FC236}">
                <a16:creationId xmlns:a16="http://schemas.microsoft.com/office/drawing/2014/main" id="{BC9FE12D-7987-4D7C-B70A-FE67913F7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3943350"/>
            <a:ext cx="14097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floor-tag-2">
            <a:extLst xmlns:a="http://schemas.openxmlformats.org/drawingml/2006/main">
              <a:ext uri="{FF2B5EF4-FFF2-40B4-BE49-F238E27FC236}">
                <a16:creationId xmlns:a16="http://schemas.microsoft.com/office/drawing/2014/main" id="{B2671D58-D8E7-489A-982F-56B49996A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4000500"/>
            <a:ext cx="14097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高客单·现金流</a:t>
            </a:r>
          </a:p>
        </p:txBody>
      </p:sp>
      <p:sp>
        <p:nvSpPr>
          <p:cNvPr id="24" name="flywheel-band">
            <a:extLst xmlns:a="http://schemas.openxmlformats.org/drawingml/2006/main">
              <a:ext uri="{FF2B5EF4-FFF2-40B4-BE49-F238E27FC236}">
                <a16:creationId xmlns:a16="http://schemas.microsoft.com/office/drawing/2014/main" id="{D4107DA7-DB97-4C97-A0FB-A011B862E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724400"/>
            <a:ext cx="11391900" cy="11239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flywheel-title">
            <a:extLst xmlns:a="http://schemas.openxmlformats.org/drawingml/2006/main">
              <a:ext uri="{FF2B5EF4-FFF2-40B4-BE49-F238E27FC236}">
                <a16:creationId xmlns:a16="http://schemas.microsoft.com/office/drawing/2014/main" id="{78A48258-ED8E-4B23-82E3-9C16FB159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857750"/>
            <a:ext cx="110109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业态协同飞轮 · 会员体系驱动复购</a:t>
            </a:r>
          </a:p>
        </p:txBody>
      </p:sp>
      <p:sp>
        <p:nvSpPr>
          <p:cNvPr id="26" name="flywheel-body">
            <a:extLst xmlns:a="http://schemas.openxmlformats.org/drawingml/2006/main">
              <a:ext uri="{FF2B5EF4-FFF2-40B4-BE49-F238E27FC236}">
                <a16:creationId xmlns:a16="http://schemas.microsoft.com/office/drawing/2014/main" id="{748905C2-1303-4173-A986-ABB763AC9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219700"/>
            <a:ext cx="110109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一层餐饮酒吧（引流）→ 二层游戏区（利润 + 复购）→ 三层团体（高客单 + 现金流）→ 团体客户转化会员 → 会员带动餐饮与游戏复购 → 全店收入螺旋上升</a:t>
            </a:r>
          </a:p>
        </p:txBody>
      </p:sp>
      <p:sp>
        <p:nvSpPr>
          <p:cNvPr id="27" name="footer">
            <a:extLst xmlns:a="http://schemas.openxmlformats.org/drawingml/2006/main">
              <a:ext uri="{FF2B5EF4-FFF2-40B4-BE49-F238E27FC236}">
                <a16:creationId xmlns:a16="http://schemas.microsoft.com/office/drawing/2014/main" id="{729CD6A6-287C-4004-B8FE-BDAB8BDCB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收入结构为本项目规划口径：娱乐约55% / 餐饮约38% / 礼品约7%（D&amp;B FY2025 实际：娱乐62.9% / 餐饮37.1%）</a:t>
            </a:r>
          </a:p>
        </p:txBody>
      </p:sp>
    </p:spTree>
    <p:extLst>
      <p:ext uri="{BB962C8B-B14F-4D97-AF65-F5344CB8AC3E}">
        <p14:creationId xmlns:p14="http://schemas.microsoft.com/office/powerpoint/2010/main" val="147641790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4274A7C0-AD78-459D-BD20-19EE801F5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ACE20F1C-2164-4EF3-AF57-60BF608A6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06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CC44633A-3B03-4284-A25E-6DEC3F87E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对标分析 · D&amp;B 验证过的模型，减去最重的成本</a:t>
            </a:r>
          </a:p>
        </p:txBody>
      </p:sp>
      <p:sp>
        <p:nvSpPr>
          <p:cNvPr id="4" name="deco-dia">
            <a:extLst xmlns:a="http://schemas.openxmlformats.org/drawingml/2006/main">
              <a:ext uri="{FF2B5EF4-FFF2-40B4-BE49-F238E27FC236}">
                <a16:creationId xmlns:a16="http://schemas.microsoft.com/office/drawing/2014/main" id="{59182E12-173F-40B5-9F1E-82659E64D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96600" y="876300"/>
            <a:ext cx="914400" cy="914400"/>
          </a:xfrm>
          <a:prstGeom xmlns:a="http://schemas.openxmlformats.org/drawingml/2006/main" prst="diamond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B98ED110-A9FE-4182-89BC-92E0E4220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bst-0-num">
            <a:extLst xmlns:a="http://schemas.openxmlformats.org/drawingml/2006/main">
              <a:ext uri="{FF2B5EF4-FFF2-40B4-BE49-F238E27FC236}">
                <a16:creationId xmlns:a16="http://schemas.microsoft.com/office/drawing/2014/main" id="{F765A945-8C78-4B7A-B64D-5D571FC5B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$2.1B</a:t>
            </a:r>
          </a:p>
        </p:txBody>
      </p:sp>
      <p:sp>
        <p:nvSpPr>
          <p:cNvPr id="7" name="bst-0-cap">
            <a:extLst xmlns:a="http://schemas.openxmlformats.org/drawingml/2006/main">
              <a:ext uri="{FF2B5EF4-FFF2-40B4-BE49-F238E27FC236}">
                <a16:creationId xmlns:a16="http://schemas.microsoft.com/office/drawing/2014/main" id="{3EA3722A-42A3-44A3-81A6-097AB92A0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657350"/>
            <a:ext cx="2667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D&amp;B FY25 总收入</a:t>
            </a:r>
          </a:p>
        </p:txBody>
      </p:sp>
      <p:sp>
        <p:nvSpPr>
          <p:cNvPr id="8" name="bst-sep-0">
            <a:extLst xmlns:a="http://schemas.openxmlformats.org/drawingml/2006/main">
              <a:ext uri="{FF2B5EF4-FFF2-40B4-BE49-F238E27FC236}">
                <a16:creationId xmlns:a16="http://schemas.microsoft.com/office/drawing/2014/main" id="{07B53479-711A-4947-A022-C63D5B988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62300" y="1238250"/>
            <a:ext cx="9525" cy="609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bst-1-num">
            <a:extLst xmlns:a="http://schemas.openxmlformats.org/drawingml/2006/main">
              <a:ext uri="{FF2B5EF4-FFF2-40B4-BE49-F238E27FC236}">
                <a16:creationId xmlns:a16="http://schemas.microsoft.com/office/drawing/2014/main" id="{A269AFD3-8372-4135-B2D3-79CAC2EAC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575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91.9%</a:t>
            </a:r>
          </a:p>
        </p:txBody>
      </p:sp>
      <p:sp>
        <p:nvSpPr>
          <p:cNvPr id="10" name="bst-1-cap">
            <a:extLst xmlns:a="http://schemas.openxmlformats.org/drawingml/2006/main">
              <a:ext uri="{FF2B5EF4-FFF2-40B4-BE49-F238E27FC236}">
                <a16:creationId xmlns:a16="http://schemas.microsoft.com/office/drawing/2014/main" id="{E2834F34-66DD-4128-B910-A848611DE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57550" y="1657350"/>
            <a:ext cx="2667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娱乐板块毛利率</a:t>
            </a:r>
          </a:p>
        </p:txBody>
      </p:sp>
      <p:sp>
        <p:nvSpPr>
          <p:cNvPr id="11" name="bst-sep-1">
            <a:extLst xmlns:a="http://schemas.openxmlformats.org/drawingml/2006/main">
              <a:ext uri="{FF2B5EF4-FFF2-40B4-BE49-F238E27FC236}">
                <a16:creationId xmlns:a16="http://schemas.microsoft.com/office/drawing/2014/main" id="{D09132DA-0BD3-4B55-AE5F-BC3596D7B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1238250"/>
            <a:ext cx="9525" cy="609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bst-2-num">
            <a:extLst xmlns:a="http://schemas.openxmlformats.org/drawingml/2006/main">
              <a:ext uri="{FF2B5EF4-FFF2-40B4-BE49-F238E27FC236}">
                <a16:creationId xmlns:a16="http://schemas.microsoft.com/office/drawing/2014/main" id="{1A1F055B-226E-4001-BA6F-4F20C2B65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约$209</a:t>
            </a:r>
          </a:p>
        </p:txBody>
      </p:sp>
      <p:sp>
        <p:nvSpPr>
          <p:cNvPr id="13" name="bst-2-cap">
            <a:extLst xmlns:a="http://schemas.openxmlformats.org/drawingml/2006/main">
              <a:ext uri="{FF2B5EF4-FFF2-40B4-BE49-F238E27FC236}">
                <a16:creationId xmlns:a16="http://schemas.microsoft.com/office/drawing/2014/main" id="{B8D62E46-3E7D-4D9D-A0F8-DF128E8B9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1657350"/>
            <a:ext cx="2667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大店收入密度 / sqft</a:t>
            </a:r>
          </a:p>
        </p:txBody>
      </p:sp>
      <p:sp>
        <p:nvSpPr>
          <p:cNvPr id="14" name="bst-sep-2">
            <a:extLst xmlns:a="http://schemas.openxmlformats.org/drawingml/2006/main">
              <a:ext uri="{FF2B5EF4-FFF2-40B4-BE49-F238E27FC236}">
                <a16:creationId xmlns:a16="http://schemas.microsoft.com/office/drawing/2014/main" id="{12C618FE-440E-47BA-B337-C7D21B88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1238250"/>
            <a:ext cx="9525" cy="609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bst-3-num">
            <a:extLst xmlns:a="http://schemas.openxmlformats.org/drawingml/2006/main">
              <a:ext uri="{FF2B5EF4-FFF2-40B4-BE49-F238E27FC236}">
                <a16:creationId xmlns:a16="http://schemas.microsoft.com/office/drawing/2014/main" id="{C2BEE9CF-83A0-4B9D-A780-32BB278C0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72550" y="1219200"/>
            <a:ext cx="266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55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243家</a:t>
            </a:r>
          </a:p>
        </p:txBody>
      </p:sp>
      <p:sp>
        <p:nvSpPr>
          <p:cNvPr id="16" name="bst-3-cap">
            <a:extLst xmlns:a="http://schemas.openxmlformats.org/drawingml/2006/main">
              <a:ext uri="{FF2B5EF4-FFF2-40B4-BE49-F238E27FC236}">
                <a16:creationId xmlns:a16="http://schemas.microsoft.com/office/drawing/2014/main" id="{E4B62787-B6C9-442C-B24C-7292F39FC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72550" y="1657350"/>
            <a:ext cx="2667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门店（179 + 64）</a:t>
            </a:r>
          </a:p>
        </p:txBody>
      </p:sp>
      <p:sp>
        <p:nvSpPr>
          <p:cNvPr id="17" name="bench-title">
            <a:extLst xmlns:a="http://schemas.openxmlformats.org/drawingml/2006/main">
              <a:ext uri="{FF2B5EF4-FFF2-40B4-BE49-F238E27FC236}">
                <a16:creationId xmlns:a16="http://schemas.microsoft.com/office/drawing/2014/main" id="{064D53A5-9D10-4725-A145-F4AF475B4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152650"/>
            <a:ext cx="113919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成本结构对标 · 三项结构性优势</a:t>
            </a:r>
          </a:p>
        </p:txBody>
      </p:sp>
      <p:graphicFrame>
        <p:nvGraphicFramePr>
          <p:cNvPr id="39" name=""/>
          <p:cNvGraphicFramePr/>
          <p:nvPr/>
        </p:nvGraphicFramePr>
        <p:xfrm>
          <a:off xmlns:a="http://schemas.openxmlformats.org/drawingml/2006/main" x="400050" y="2495550"/>
          <a:ext xmlns:a="http://schemas.openxmlformats.org/drawingml/2006/main" cx="11391900" cy="27432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00250"/>
                <a:gridCol w="3619500"/>
                <a:gridCol w="3390900"/>
                <a:gridCol w="2381250"/>
              </a:tblGrid>
              <a:tr h="438150">
                <a:tc>
                  <a:txBody>
                    <a:bodyPr/>
                    <a:lstStyle/>
                    <a:p>
                      <a:r>
                        <a:t>成本项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Dave &amp; Buster's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本项目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差异来源</a:t>
                      </a:r>
                    </a:p>
                  </a:txBody>
                  <a:tcPr marL="91440" marR="91440" marT="45720" marB="45720"/>
                </a:tc>
              </a:tr>
              <a:tr h="5334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租金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约12.1%（大店年约$130–150万）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约7%（7折计租约$126万/年）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自有物业优惠计租</a:t>
                      </a:r>
                    </a:p>
                  </a:txBody>
                  <a:tcPr marL="91440" marR="91440" marT="45720" marB="45720"/>
                </a:tc>
              </a:tr>
              <a:tr h="5334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游戏设备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按美国市场价采购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中国直采 · 约为美国价40–50%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供应链直采</a:t>
                      </a:r>
                    </a:p>
                  </a:txBody>
                  <a:tcPr marL="91440" marR="91440" marT="45720" marB="45720"/>
                </a:tc>
              </a:tr>
              <a:tr h="5334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净开发成本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$770–880万（约$150/sqft）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$1,000万一期（约$100/sqft）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低约33%</a:t>
                      </a:r>
                    </a:p>
                  </a:txBody>
                  <a:tcPr marL="91440" marR="91440" marT="45720" marB="45720"/>
                </a:tc>
              </a:tr>
              <a:tr h="5334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人工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100–115名小时工（最大可变成本）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同等规模 + 自助点餐降低密度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数字化运营</a:t>
                      </a:r>
                    </a:p>
                  </a:txBody>
                  <a:tcPr marL="91440" marR="91440" marT="45720" marB="45720"/>
                </a:tc>
              </a:tr>
            </a:tbl>
          </a:graphicData>
        </a:graphic>
      </p:graphicFrame>
      <p:sp>
        <p:nvSpPr>
          <p:cNvPr id="19" name="ebitda-band">
            <a:extLst xmlns:a="http://schemas.openxmlformats.org/drawingml/2006/main">
              <a:ext uri="{FF2B5EF4-FFF2-40B4-BE49-F238E27FC236}">
                <a16:creationId xmlns:a16="http://schemas.microsoft.com/office/drawing/2014/main" id="{A3EA0756-6D20-4844-86A1-B5F5104D4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429250"/>
            <a:ext cx="11391900" cy="800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ebitda-text">
            <a:extLst xmlns:a="http://schemas.openxmlformats.org/drawingml/2006/main">
              <a:ext uri="{FF2B5EF4-FFF2-40B4-BE49-F238E27FC236}">
                <a16:creationId xmlns:a16="http://schemas.microsoft.com/office/drawing/2014/main" id="{F354F256-F575-4BBE-9659-B796722CB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562600"/>
            <a:ext cx="110109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店级 EBITDA 率目标：保守25% / 中性28% / 乐观30%（含7折租金、含3%管理费）——与 D&amp;B 四墙口径（FY2025 SOIBDA 25.8%）相当或更高，实际经营 EBITDA 率有望更高。</a:t>
            </a:r>
          </a:p>
        </p:txBody>
      </p:sp>
      <p:sp>
        <p:nvSpPr>
          <p:cNvPr id="21" name="footer">
            <a:extLst xmlns:a="http://schemas.openxmlformats.org/drawingml/2006/main">
              <a:ext uri="{FF2B5EF4-FFF2-40B4-BE49-F238E27FC236}">
                <a16:creationId xmlns:a16="http://schemas.microsoft.com/office/drawing/2014/main" id="{48F88B39-6B1F-44CF-B3D0-F1820AA6F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数据来源：D&amp;B FY2025 10-K / 投资者日披露 · SEC EDGAR（CIK 0001525769）</a:t>
            </a:r>
          </a:p>
        </p:txBody>
      </p:sp>
    </p:spTree>
    <p:extLst>
      <p:ext uri="{BB962C8B-B14F-4D97-AF65-F5344CB8AC3E}">
        <p14:creationId xmlns:p14="http://schemas.microsoft.com/office/powerpoint/2010/main" val="204294529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AB17E42D-9D36-47D8-ABCA-A79BA2E16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DDCFC975-38AA-4742-8AD8-F28DBD6D9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07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D11B96C9-E877-4F23-8A8F-FFD44E5ED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合作架构 · 三方各司其职，利益深度绑定</a:t>
            </a:r>
          </a:p>
        </p:txBody>
      </p:sp>
      <p:sp>
        <p:nvSpPr>
          <p:cNvPr id="4" name="deco-hex">
            <a:extLst xmlns:a="http://schemas.openxmlformats.org/drawingml/2006/main">
              <a:ext uri="{FF2B5EF4-FFF2-40B4-BE49-F238E27FC236}">
                <a16:creationId xmlns:a16="http://schemas.microsoft.com/office/drawing/2014/main" id="{A765BEF2-1BB0-49EF-BA80-AE88505EC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895350"/>
            <a:ext cx="990600" cy="990600"/>
          </a:xfrm>
          <a:prstGeom xmlns:a="http://schemas.openxmlformats.org/drawingml/2006/main" prst="hexagon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D198920D-79BB-4955-9B25-D65234F9A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eq-title">
            <a:extLst xmlns:a="http://schemas.openxmlformats.org/drawingml/2006/main">
              <a:ext uri="{FF2B5EF4-FFF2-40B4-BE49-F238E27FC236}">
                <a16:creationId xmlns:a16="http://schemas.microsoft.com/office/drawing/2014/main" id="{B6A4D98B-F03D-428A-B433-AF1C61443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181100"/>
            <a:ext cx="7810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SPV：DOMAREVO Riverside Entertainment LLC · 股权结构</a:t>
            </a:r>
          </a:p>
        </p:txBody>
      </p:sp>
      <p:sp>
        <p:nvSpPr>
          <p:cNvPr id="7" name="eq-seg">
            <a:extLst xmlns:a="http://schemas.openxmlformats.org/drawingml/2006/main">
              <a:ext uri="{FF2B5EF4-FFF2-40B4-BE49-F238E27FC236}">
                <a16:creationId xmlns:a16="http://schemas.microsoft.com/office/drawing/2014/main" id="{DC1557D9-99EC-4537-8615-6C86E3CCA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524000"/>
            <a:ext cx="6265545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eq-label">
            <a:extLst xmlns:a="http://schemas.openxmlformats.org/drawingml/2006/main">
              <a:ext uri="{FF2B5EF4-FFF2-40B4-BE49-F238E27FC236}">
                <a16:creationId xmlns:a16="http://schemas.microsoft.com/office/drawing/2014/main" id="{6D7333C7-B336-41F3-A9D6-2E1361325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581150"/>
            <a:ext cx="607504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DOMAREVO 55%</a:t>
            </a:r>
          </a:p>
        </p:txBody>
      </p:sp>
      <p:sp>
        <p:nvSpPr>
          <p:cNvPr id="9" name="eq-seg">
            <a:extLst xmlns:a="http://schemas.openxmlformats.org/drawingml/2006/main">
              <a:ext uri="{FF2B5EF4-FFF2-40B4-BE49-F238E27FC236}">
                <a16:creationId xmlns:a16="http://schemas.microsoft.com/office/drawing/2014/main" id="{420E312B-0A90-4528-AC5B-5A603940F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5595" y="1524000"/>
            <a:ext cx="3987165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A3A3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eq-label">
            <a:extLst xmlns:a="http://schemas.openxmlformats.org/drawingml/2006/main">
              <a:ext uri="{FF2B5EF4-FFF2-40B4-BE49-F238E27FC236}">
                <a16:creationId xmlns:a16="http://schemas.microsoft.com/office/drawing/2014/main" id="{793F7E82-60BD-4846-A7CC-FD15A2A4B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0845" y="1581150"/>
            <a:ext cx="379666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资金方 35%</a:t>
            </a:r>
          </a:p>
        </p:txBody>
      </p:sp>
      <p:sp>
        <p:nvSpPr>
          <p:cNvPr id="11" name="eq-seg">
            <a:extLst xmlns:a="http://schemas.openxmlformats.org/drawingml/2006/main">
              <a:ext uri="{FF2B5EF4-FFF2-40B4-BE49-F238E27FC236}">
                <a16:creationId xmlns:a16="http://schemas.microsoft.com/office/drawing/2014/main" id="{62EA9994-3942-4F1E-AAE2-B21FC1F98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52760" y="1524000"/>
            <a:ext cx="113919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eq-label">
            <a:extLst xmlns:a="http://schemas.openxmlformats.org/drawingml/2006/main">
              <a:ext uri="{FF2B5EF4-FFF2-40B4-BE49-F238E27FC236}">
                <a16:creationId xmlns:a16="http://schemas.microsoft.com/office/drawing/2014/main" id="{ED504C53-5169-461B-83FC-F8DA48AAE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48010" y="1581150"/>
            <a:ext cx="94869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产业 10%</a:t>
            </a:r>
          </a:p>
        </p:txBody>
      </p:sp>
      <p:sp>
        <p:nvSpPr>
          <p:cNvPr id="13" name="eq-legend">
            <a:extLst xmlns:a="http://schemas.openxmlformats.org/drawingml/2006/main">
              <a:ext uri="{FF2B5EF4-FFF2-40B4-BE49-F238E27FC236}">
                <a16:creationId xmlns:a16="http://schemas.microsoft.com/office/drawing/2014/main" id="{A135A3FD-6CC0-4699-8CED-A7BA78192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885950"/>
            <a:ext cx="11391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管理成员 DOMAREVO（物业 + 运营）｜ 资金合作方 35%（现金 $700万）｜ 产业合作方 10%（设备作价 $50万）</a:t>
            </a:r>
          </a:p>
        </p:txBody>
      </p:sp>
      <p:sp>
        <p:nvSpPr>
          <p:cNvPr id="14" name="role-panel-0">
            <a:extLst xmlns:a="http://schemas.openxmlformats.org/drawingml/2006/main">
              <a:ext uri="{FF2B5EF4-FFF2-40B4-BE49-F238E27FC236}">
                <a16:creationId xmlns:a16="http://schemas.microsoft.com/office/drawing/2014/main" id="{A9D28D75-DBB1-4A16-BBF1-BF0C58298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28850"/>
            <a:ext cx="3695700" cy="1276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role-title-0">
            <a:extLst xmlns:a="http://schemas.openxmlformats.org/drawingml/2006/main">
              <a:ext uri="{FF2B5EF4-FFF2-40B4-BE49-F238E27FC236}">
                <a16:creationId xmlns:a16="http://schemas.microsoft.com/office/drawing/2014/main" id="{6909F4DA-00ED-4A11-AD6B-F1DB2EDBC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34315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美国公司 DOMAREVO · 55%</a:t>
            </a:r>
          </a:p>
        </p:txBody>
      </p:sp>
      <p:sp>
        <p:nvSpPr>
          <p:cNvPr id="16" name="role-body-0">
            <a:extLst xmlns:a="http://schemas.openxmlformats.org/drawingml/2006/main">
              <a:ext uri="{FF2B5EF4-FFF2-40B4-BE49-F238E27FC236}">
                <a16:creationId xmlns:a16="http://schemas.microsoft.com/office/drawing/2014/main" id="{E99DED96-E9F4-4277-95B0-9E4F9CBA1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705100"/>
            <a:ext cx="33147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自有物业注入（15年场地协议）+ 美国本地运营团队；许可合规办理；样板店成功后主导全美复制。</a:t>
            </a:r>
          </a:p>
        </p:txBody>
      </p:sp>
      <p:sp>
        <p:nvSpPr>
          <p:cNvPr id="17" name="role-panel-1">
            <a:extLst xmlns:a="http://schemas.openxmlformats.org/drawingml/2006/main">
              <a:ext uri="{FF2B5EF4-FFF2-40B4-BE49-F238E27FC236}">
                <a16:creationId xmlns:a16="http://schemas.microsoft.com/office/drawing/2014/main" id="{FB1DCE03-6A8F-455D-ABA3-78AF02676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2228850"/>
            <a:ext cx="3695700" cy="1276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role-title-1">
            <a:extLst xmlns:a="http://schemas.openxmlformats.org/drawingml/2006/main">
              <a:ext uri="{FF2B5EF4-FFF2-40B4-BE49-F238E27FC236}">
                <a16:creationId xmlns:a16="http://schemas.microsoft.com/office/drawing/2014/main" id="{29F41D65-690F-41A5-937B-B43B260F5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34315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资金合作方 · 35%</a:t>
            </a:r>
          </a:p>
        </p:txBody>
      </p:sp>
      <p:sp>
        <p:nvSpPr>
          <p:cNvPr id="19" name="role-body-1">
            <a:extLst xmlns:a="http://schemas.openxmlformats.org/drawingml/2006/main">
              <a:ext uri="{FF2B5EF4-FFF2-40B4-BE49-F238E27FC236}">
                <a16:creationId xmlns:a16="http://schemas.microsoft.com/office/drawing/2014/main" id="{EE06E48B-D154-4908-9BB8-87CB1B0A3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705100"/>
            <a:ext cx="33147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现金出资人民币5,000万（约$700万）；获得优先回报、超额分成、优先清算与回购托底四重保障。</a:t>
            </a:r>
          </a:p>
        </p:txBody>
      </p:sp>
      <p:sp>
        <p:nvSpPr>
          <p:cNvPr id="20" name="role-panel-2">
            <a:extLst xmlns:a="http://schemas.openxmlformats.org/drawingml/2006/main">
              <a:ext uri="{FF2B5EF4-FFF2-40B4-BE49-F238E27FC236}">
                <a16:creationId xmlns:a16="http://schemas.microsoft.com/office/drawing/2014/main" id="{C6A427BD-AE5A-4E17-B7C1-AE8DDE107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228850"/>
            <a:ext cx="3695700" cy="1276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role-title-2">
            <a:extLst xmlns:a="http://schemas.openxmlformats.org/drawingml/2006/main">
              <a:ext uri="{FF2B5EF4-FFF2-40B4-BE49-F238E27FC236}">
                <a16:creationId xmlns:a16="http://schemas.microsoft.com/office/drawing/2014/main" id="{7C23E9F7-B0A7-4667-BA4C-876823744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234315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产业合作方 · 10%</a:t>
            </a:r>
          </a:p>
        </p:txBody>
      </p:sp>
      <p:sp>
        <p:nvSpPr>
          <p:cNvPr id="22" name="role-body-2">
            <a:extLst xmlns:a="http://schemas.openxmlformats.org/drawingml/2006/main">
              <a:ext uri="{FF2B5EF4-FFF2-40B4-BE49-F238E27FC236}">
                <a16:creationId xmlns:a16="http://schemas.microsoft.com/office/drawing/2014/main" id="{65684B66-9855-47B8-80C5-80ED1EDB3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2705100"/>
            <a:ext cx="33147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游戏设备与娱乐内容直采（省50%）；VR/IP内容与兑奖礼品供应链；设备全生命周期维护与月度更新。</a:t>
            </a:r>
          </a:p>
        </p:txBody>
      </p:sp>
      <p:sp>
        <p:nvSpPr>
          <p:cNvPr id="23" name="gov-bg">
            <a:extLst xmlns:a="http://schemas.openxmlformats.org/drawingml/2006/main">
              <a:ext uri="{FF2B5EF4-FFF2-40B4-BE49-F238E27FC236}">
                <a16:creationId xmlns:a16="http://schemas.microsoft.com/office/drawing/2014/main" id="{CDBFBAE7-F438-46C8-B248-FB7C6A2B0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543300"/>
            <a:ext cx="5334000" cy="1905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6F6F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gov-title">
            <a:extLst xmlns:a="http://schemas.openxmlformats.org/drawingml/2006/main">
              <a:ext uri="{FF2B5EF4-FFF2-40B4-BE49-F238E27FC236}">
                <a16:creationId xmlns:a16="http://schemas.microsoft.com/office/drawing/2014/main" id="{BA60C4EE-3E6D-404D-B95F-56DED8380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3676650"/>
            <a:ext cx="495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治理与决策</a:t>
            </a:r>
          </a:p>
        </p:txBody>
      </p:sp>
      <p:sp>
        <p:nvSpPr>
          <p:cNvPr id="25" name="gov-item-0">
            <a:extLst xmlns:a="http://schemas.openxmlformats.org/drawingml/2006/main">
              <a:ext uri="{FF2B5EF4-FFF2-40B4-BE49-F238E27FC236}">
                <a16:creationId xmlns:a16="http://schemas.microsoft.com/office/drawing/2014/main" id="{AC3ADD37-AE8E-43CE-A23A-4B29545A4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038600"/>
            <a:ext cx="4953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董事会5席：DOMAREVO 3席（含董事长）· 资金方1席 · 产业方1席；CEO/CFO 由 DOMAREVO 提名</a:t>
            </a:r>
          </a:p>
        </p:txBody>
      </p:sp>
      <p:sp>
        <p:nvSpPr>
          <p:cNvPr id="26" name="gov-item-1">
            <a:extLst xmlns:a="http://schemas.openxmlformats.org/drawingml/2006/main">
              <a:ext uri="{FF2B5EF4-FFF2-40B4-BE49-F238E27FC236}">
                <a16:creationId xmlns:a16="http://schemas.microsoft.com/office/drawing/2014/main" id="{9D813472-1F88-4A25-B5BC-45E44099E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476750"/>
            <a:ext cx="4953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资金方否决事项：增发权益 · 大额资产处置 · 新增债务 · 经营场所变更 · 预算外资本开支</a:t>
            </a:r>
          </a:p>
        </p:txBody>
      </p:sp>
      <p:sp>
        <p:nvSpPr>
          <p:cNvPr id="27" name="gov-item-2">
            <a:extLst xmlns:a="http://schemas.openxmlformats.org/drawingml/2006/main">
              <a:ext uri="{FF2B5EF4-FFF2-40B4-BE49-F238E27FC236}">
                <a16:creationId xmlns:a16="http://schemas.microsoft.com/office/drawing/2014/main" id="{23C9FFA6-0435-4CBB-8439-8909D60D0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914900"/>
            <a:ext cx="4953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管理费 = 营业额3%（已计入 EBITDA 口径）；月度报表 · 季度经营会 · 年度审计，财务观察员列席</a:t>
            </a:r>
          </a:p>
        </p:txBody>
      </p:sp>
      <p:sp>
        <p:nvSpPr>
          <p:cNvPr id="28" name="waterfall-panel">
            <a:extLst xmlns:a="http://schemas.openxmlformats.org/drawingml/2006/main">
              <a:ext uri="{FF2B5EF4-FFF2-40B4-BE49-F238E27FC236}">
                <a16:creationId xmlns:a16="http://schemas.microsoft.com/office/drawing/2014/main" id="{D807686A-5CC0-4520-9E18-BA5168391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3543300"/>
            <a:ext cx="5695950" cy="1905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wf-title">
            <a:extLst xmlns:a="http://schemas.openxmlformats.org/drawingml/2006/main">
              <a:ext uri="{FF2B5EF4-FFF2-40B4-BE49-F238E27FC236}">
                <a16:creationId xmlns:a16="http://schemas.microsoft.com/office/drawing/2014/main" id="{4BA5700C-7C77-472A-B693-1F3983A07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676650"/>
            <a:ext cx="5238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收益分配瀑布 · 四层保障</a:t>
            </a:r>
          </a:p>
        </p:txBody>
      </p:sp>
      <p:sp>
        <p:nvSpPr>
          <p:cNvPr id="30" name="wf-row-0">
            <a:extLst xmlns:a="http://schemas.openxmlformats.org/drawingml/2006/main">
              <a:ext uri="{FF2B5EF4-FFF2-40B4-BE49-F238E27FC236}">
                <a16:creationId xmlns:a16="http://schemas.microsoft.com/office/drawing/2014/main" id="{F201089E-4A19-43CE-876B-3BDC929B0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03860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① 8%优先回报 — 年化8%单利累计（$56万/年）</a:t>
            </a:r>
          </a:p>
        </p:txBody>
      </p:sp>
      <p:sp>
        <p:nvSpPr>
          <p:cNvPr id="31" name="wf-row-1">
            <a:extLst xmlns:a="http://schemas.openxmlformats.org/drawingml/2006/main">
              <a:ext uri="{FF2B5EF4-FFF2-40B4-BE49-F238E27FC236}">
                <a16:creationId xmlns:a16="http://schemas.microsoft.com/office/drawing/2014/main" id="{142F6744-E6B4-46F4-AF18-B4F84F1BD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34340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② 本金回收 — 优先分配直至覆盖实缴本金</a:t>
            </a:r>
          </a:p>
        </p:txBody>
      </p:sp>
      <p:sp>
        <p:nvSpPr>
          <p:cNvPr id="32" name="wf-row-2">
            <a:extLst xmlns:a="http://schemas.openxmlformats.org/drawingml/2006/main">
              <a:ext uri="{FF2B5EF4-FFF2-40B4-BE49-F238E27FC236}">
                <a16:creationId xmlns:a16="http://schemas.microsoft.com/office/drawing/2014/main" id="{FAD57C16-D65E-4787-8988-EBC56D9AA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64820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③ 超额分成 — 1.5×促进机制，分成最高50%</a:t>
            </a:r>
          </a:p>
        </p:txBody>
      </p:sp>
      <p:sp>
        <p:nvSpPr>
          <p:cNvPr id="33" name="wf-row-3">
            <a:extLst xmlns:a="http://schemas.openxmlformats.org/drawingml/2006/main">
              <a:ext uri="{FF2B5EF4-FFF2-40B4-BE49-F238E27FC236}">
                <a16:creationId xmlns:a16="http://schemas.microsoft.com/office/drawing/2014/main" id="{EB1023D1-B257-4E05-BF7A-C93448532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95300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④ 优先清算 — 本金 + 未付回报优先回收</a:t>
            </a:r>
          </a:p>
        </p:txBody>
      </p:sp>
      <p:sp>
        <p:nvSpPr>
          <p:cNvPr id="34" name="wf-foot">
            <a:extLst xmlns:a="http://schemas.openxmlformats.org/drawingml/2006/main">
              <a:ext uri="{FF2B5EF4-FFF2-40B4-BE49-F238E27FC236}">
                <a16:creationId xmlns:a16="http://schemas.microsoft.com/office/drawing/2014/main" id="{6DA3AE32-08E0-4743-8E40-4DF1D1F52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5238750"/>
            <a:ext cx="5238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优先回报覆盖倍数：保守 4.7× · 中性 6.7× · 乐观 8.7×</a:t>
            </a:r>
          </a:p>
        </p:txBody>
      </p:sp>
      <p:sp>
        <p:nvSpPr>
          <p:cNvPr id="35" name="footer">
            <a:extLst xmlns:a="http://schemas.openxmlformats.org/drawingml/2006/main">
              <a:ext uri="{FF2B5EF4-FFF2-40B4-BE49-F238E27FC236}">
                <a16:creationId xmlns:a16="http://schemas.microsoft.com/office/drawing/2014/main" id="{4C7473DE-7B1F-4322-B784-66700B4F4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物业以15年场地使用协议注入：不出售、仅让渡使用权；项目仅承担物业税、保险与维护</a:t>
            </a:r>
          </a:p>
        </p:txBody>
      </p:sp>
    </p:spTree>
    <p:extLst>
      <p:ext uri="{BB962C8B-B14F-4D97-AF65-F5344CB8AC3E}">
        <p14:creationId xmlns:p14="http://schemas.microsoft.com/office/powerpoint/2010/main" val="190456643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CCFE6160-83F2-4C16-B27D-573154EDE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96BCD659-1BE2-4498-97EE-608BE0BAE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08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42F563BB-B0E2-4AB3-899D-ADFF59122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融资方案 · 人民币5,000万：用途、结构与路径</a:t>
            </a:r>
          </a:p>
        </p:txBody>
      </p:sp>
      <p:sp>
        <p:nvSpPr>
          <p:cNvPr id="4" name="deco-tri">
            <a:extLst xmlns:a="http://schemas.openxmlformats.org/drawingml/2006/main">
              <a:ext uri="{FF2B5EF4-FFF2-40B4-BE49-F238E27FC236}">
                <a16:creationId xmlns:a16="http://schemas.microsoft.com/office/drawing/2014/main" id="{72B6FF97-C986-4E87-BC70-922BA993B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96600" y="914400"/>
            <a:ext cx="914400" cy="914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2CC882F9-1955-4D16-92CB-1F87CD46A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inv-title">
            <a:extLst xmlns:a="http://schemas.openxmlformats.org/drawingml/2006/main">
              <a:ext uri="{FF2B5EF4-FFF2-40B4-BE49-F238E27FC236}">
                <a16:creationId xmlns:a16="http://schemas.microsoft.com/office/drawing/2014/main" id="{5EB31F33-10CF-4BD9-B978-81096B89B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181100"/>
            <a:ext cx="5334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一期总投资 $1,000万（区间$800–1,200万）</a:t>
            </a:r>
          </a:p>
        </p:txBody>
      </p:sp>
      <p:graphicFrame>
        <p:nvGraphicFramePr>
          <p:cNvPr id="27" name=""/>
          <p:cNvGraphicFramePr/>
          <p:nvPr/>
        </p:nvGraphicFramePr>
        <p:xfrm>
          <a:off xmlns:a="http://schemas.openxmlformats.org/drawingml/2006/main" x="400050" y="1524000"/>
          <a:ext xmlns:a="http://schemas.openxmlformats.org/drawingml/2006/main" cx="5334000" cy="33909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286000"/>
                <a:gridCol w="1238250"/>
                <a:gridCol w="1809750"/>
              </a:tblGrid>
              <a:tr h="419100">
                <a:tc>
                  <a:txBody>
                    <a:bodyPr/>
                    <a:lstStyle/>
                    <a:p>
                      <a:r>
                        <a:t>投资项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占比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金额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装修改造与机电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35%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$350万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设备采购（中国直采）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26%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$260万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运营周转金（6个月）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15%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$150万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IT / POS / AV / 安防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7%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$70万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设计 / 报建 / 许可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6%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$60万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开业前营销与品牌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5%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$50万</a:t>
                      </a:r>
                    </a:p>
                  </a:txBody>
                  <a:tcPr marL="91440" marR="91440" marT="45720" marB="45720"/>
                </a:tc>
              </a:tr>
              <a:tr h="4000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不可预见费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6%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$60万</a:t>
                      </a:r>
                    </a:p>
                  </a:txBody>
                  <a:tcPr marL="91440" marR="91440" marT="45720" marB="45720"/>
                </a:tc>
              </a:tr>
            </a:tbl>
          </a:graphicData>
        </a:graphic>
      </p:graphicFrame>
      <p:sp>
        <p:nvSpPr>
          <p:cNvPr id="8" name="inv-note">
            <a:extLst xmlns:a="http://schemas.openxmlformats.org/drawingml/2006/main">
              <a:ext uri="{FF2B5EF4-FFF2-40B4-BE49-F238E27FC236}">
                <a16:creationId xmlns:a16="http://schemas.microsoft.com/office/drawing/2014/main" id="{5DD946F3-A65D-48A9-9AB3-801C9A0FA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067300"/>
            <a:ext cx="5334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单平方英尺开发成本约$100（对标 D&amp;B 约$150），低约33%——出资合计 = 预算合计 = $1,000万，模型已程序化校验。</a:t>
            </a:r>
          </a:p>
        </p:txBody>
      </p:sp>
      <p:sp>
        <p:nvSpPr>
          <p:cNvPr id="9" name="odi-panel">
            <a:extLst xmlns:a="http://schemas.openxmlformats.org/drawingml/2006/main">
              <a:ext uri="{FF2B5EF4-FFF2-40B4-BE49-F238E27FC236}">
                <a16:creationId xmlns:a16="http://schemas.microsoft.com/office/drawing/2014/main" id="{106CB4D4-4593-4B7F-A74F-205340D08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1181100"/>
            <a:ext cx="5695950" cy="2286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odi-title">
            <a:extLst xmlns:a="http://schemas.openxmlformats.org/drawingml/2006/main">
              <a:ext uri="{FF2B5EF4-FFF2-40B4-BE49-F238E27FC236}">
                <a16:creationId xmlns:a16="http://schemas.microsoft.com/office/drawing/2014/main" id="{4C5851D7-7C31-4B60-810C-F645C5C01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1333500"/>
            <a:ext cx="5238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人民币出境与合规路径</a:t>
            </a:r>
          </a:p>
        </p:txBody>
      </p:sp>
      <p:sp>
        <p:nvSpPr>
          <p:cNvPr id="11" name="odi-flow">
            <a:extLst xmlns:a="http://schemas.openxmlformats.org/drawingml/2006/main">
              <a:ext uri="{FF2B5EF4-FFF2-40B4-BE49-F238E27FC236}">
                <a16:creationId xmlns:a16="http://schemas.microsoft.com/office/drawing/2014/main" id="{00B58B0E-888A-4000-ADB9-31AF8C2F7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1714500"/>
            <a:ext cx="52387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境内资金方 →（ODI备案：发改+商务）→ 香港 / 开曼 SPV →（增资/股东贷款）→ 美国 LLC 共管账户 → 按里程碑付款</a:t>
            </a:r>
          </a:p>
        </p:txBody>
      </p:sp>
      <p:sp>
        <p:nvSpPr>
          <p:cNvPr id="12" name="odi-item-0">
            <a:extLst xmlns:a="http://schemas.openxmlformats.org/drawingml/2006/main">
              <a:ext uri="{FF2B5EF4-FFF2-40B4-BE49-F238E27FC236}">
                <a16:creationId xmlns:a16="http://schemas.microsoft.com/office/drawing/2014/main" id="{974856D2-5951-4D37-A312-ACCE78E1D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45745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· 主路径：ODI备案 + 外汇登记（企业型 · 周期6–9个月）</a:t>
            </a:r>
          </a:p>
        </p:txBody>
      </p:sp>
      <p:sp>
        <p:nvSpPr>
          <p:cNvPr id="13" name="odi-item-1">
            <a:extLst xmlns:a="http://schemas.openxmlformats.org/drawingml/2006/main">
              <a:ext uri="{FF2B5EF4-FFF2-40B4-BE49-F238E27FC236}">
                <a16:creationId xmlns:a16="http://schemas.microsoft.com/office/drawing/2014/main" id="{CA2736CD-1B7B-4110-83C6-201587E0B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76225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· 通道：QDLP/QDII 持牌产品 · 设备实物出资走贸易项下</a:t>
            </a:r>
          </a:p>
        </p:txBody>
      </p:sp>
      <p:sp>
        <p:nvSpPr>
          <p:cNvPr id="14" name="odi-item-2">
            <a:extLst xmlns:a="http://schemas.openxmlformats.org/drawingml/2006/main">
              <a:ext uri="{FF2B5EF4-FFF2-40B4-BE49-F238E27FC236}">
                <a16:creationId xmlns:a16="http://schemas.microsoft.com/office/drawing/2014/main" id="{11217419-45AD-4E68-BDE9-7BA30D986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067050"/>
            <a:ext cx="523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· 美元存量资金可直接认购 · 无换汇环节</a:t>
            </a:r>
          </a:p>
        </p:txBody>
      </p:sp>
      <p:sp>
        <p:nvSpPr>
          <p:cNvPr id="15" name="redline-panel">
            <a:extLst xmlns:a="http://schemas.openxmlformats.org/drawingml/2006/main">
              <a:ext uri="{FF2B5EF4-FFF2-40B4-BE49-F238E27FC236}">
                <a16:creationId xmlns:a16="http://schemas.microsoft.com/office/drawing/2014/main" id="{1B5CC4CF-ECD0-4868-95CD-20B8BE9BB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3619500"/>
            <a:ext cx="5695950" cy="876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A150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redline-title">
            <a:extLst xmlns:a="http://schemas.openxmlformats.org/drawingml/2006/main">
              <a:ext uri="{FF2B5EF4-FFF2-40B4-BE49-F238E27FC236}">
                <a16:creationId xmlns:a16="http://schemas.microsoft.com/office/drawing/2014/main" id="{DB6449BB-C0D1-4950-8FFA-B36CAC66E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752850"/>
            <a:ext cx="1714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红线（禁止）</a:t>
            </a:r>
          </a:p>
        </p:txBody>
      </p:sp>
      <p:sp>
        <p:nvSpPr>
          <p:cNvPr id="17" name="redline-body">
            <a:extLst xmlns:a="http://schemas.openxmlformats.org/drawingml/2006/main">
              <a:ext uri="{FF2B5EF4-FFF2-40B4-BE49-F238E27FC236}">
                <a16:creationId xmlns:a16="http://schemas.microsoft.com/office/drawing/2014/main" id="{765C7E6F-7227-4B43-94C6-3C3D95C75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076700"/>
            <a:ext cx="5238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F0B39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F0B39A"/>
                </a:solidFill>
                <a:latin typeface="Helvetica Neue"/>
                <a:ea typeface="Helvetica Neue"/>
                <a:cs typeface="Helvetica Neue"/>
              </a:rPr>
              <a:t>地下钱庄 · 虚构贸易 · 个人分拆购汇 · 虚假 ODI</a:t>
            </a:r>
          </a:p>
        </p:txBody>
      </p:sp>
      <p:sp>
        <p:nvSpPr>
          <p:cNvPr id="18" name="safety-panel">
            <a:extLst xmlns:a="http://schemas.openxmlformats.org/drawingml/2006/main">
              <a:ext uri="{FF2B5EF4-FFF2-40B4-BE49-F238E27FC236}">
                <a16:creationId xmlns:a16="http://schemas.microsoft.com/office/drawing/2014/main" id="{0D076490-BC18-4738-9561-EEEFC2992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4648200"/>
            <a:ext cx="5695950" cy="876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safety-text">
            <a:extLst xmlns:a="http://schemas.openxmlformats.org/drawingml/2006/main">
              <a:ext uri="{FF2B5EF4-FFF2-40B4-BE49-F238E27FC236}">
                <a16:creationId xmlns:a16="http://schemas.microsoft.com/office/drawing/2014/main" id="{6A02A54C-3E6C-49EA-8604-C16F6D6F9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781550"/>
            <a:ext cx="52387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资金安全垫：资金方出资占70%，获得完整15,000㎡物业的15年经营使用权；极端情形下，优先清算条款保障资金方本金优先回收。</a:t>
            </a:r>
          </a:p>
        </p:txBody>
      </p:sp>
      <p:sp>
        <p:nvSpPr>
          <p:cNvPr id="20" name="footer">
            <a:extLst xmlns:a="http://schemas.openxmlformats.org/drawingml/2006/main">
              <a:ext uri="{FF2B5EF4-FFF2-40B4-BE49-F238E27FC236}">
                <a16:creationId xmlns:a16="http://schemas.microsoft.com/office/drawing/2014/main" id="{7127B46F-87B1-499A-A801-894E19909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资金路径以资金方主体资质与监管要求为准，项目公司将聘请中美两地律师出具专项意见</a:t>
            </a:r>
          </a:p>
        </p:txBody>
      </p:sp>
    </p:spTree>
    <p:extLst>
      <p:ext uri="{BB962C8B-B14F-4D97-AF65-F5344CB8AC3E}">
        <p14:creationId xmlns:p14="http://schemas.microsoft.com/office/powerpoint/2010/main" val="209591703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BCC06A0C-B01B-44C3-92E6-C8DE1C4C5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0AF727F8-3858-489A-8B8A-14D4A4579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09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BB63E6EF-5AD6-4FDC-A60D-70F69380B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财务预测 · 三档情景，数字可复核、假设可审计</a:t>
            </a:r>
          </a:p>
        </p:txBody>
      </p:sp>
      <p:sp>
        <p:nvSpPr>
          <p:cNvPr id="4" name="deco-pent">
            <a:extLst xmlns:a="http://schemas.openxmlformats.org/drawingml/2006/main">
              <a:ext uri="{FF2B5EF4-FFF2-40B4-BE49-F238E27FC236}">
                <a16:creationId xmlns:a16="http://schemas.microsoft.com/office/drawing/2014/main" id="{10E784A8-ED1A-481F-ABCA-2D5EFD2F7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914400"/>
            <a:ext cx="990600" cy="990600"/>
          </a:xfrm>
          <a:prstGeom xmlns:a="http://schemas.openxmlformats.org/drawingml/2006/main" prst="pentagon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AD4AED8B-5F93-4775-AE86-66C8815A4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graphicFrame>
        <p:nvGraphicFramePr>
          <p:cNvPr id="24" name=""/>
          <p:cNvGraphicFramePr/>
          <p:nvPr/>
        </p:nvGraphicFramePr>
        <p:xfrm>
          <a:off xmlns:a="http://schemas.openxmlformats.org/drawingml/2006/main" x="400050" y="1219200"/>
          <a:ext xmlns:a="http://schemas.openxmlformats.org/drawingml/2006/main" cx="11391900" cy="25717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857500"/>
                <a:gridCol w="2838450"/>
                <a:gridCol w="2838450"/>
                <a:gridCol w="2857500"/>
              </a:tblGrid>
              <a:tr h="419100">
                <a:tc>
                  <a:txBody>
                    <a:bodyPr/>
                    <a:lstStyle/>
                    <a:p>
                      <a:r>
                        <a:t>指标（稳态）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保守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中性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乐观</a:t>
                      </a:r>
                    </a:p>
                  </a:txBody>
                  <a:tcPr marL="91440" marR="91440" marT="45720" marB="45720"/>
                </a:tc>
              </a:tr>
              <a:tr h="4191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75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稳态年收入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$1,400万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75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$1,760万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$2,110万</a:t>
                      </a:r>
                    </a:p>
                  </a:txBody>
                  <a:tcPr marL="91440" marR="91440" marT="45720" marB="45720"/>
                </a:tc>
              </a:tr>
              <a:tr h="4191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75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稳态年 EBITDA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$350万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75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$492万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$632万</a:t>
                      </a:r>
                    </a:p>
                  </a:txBody>
                  <a:tcPr marL="91440" marR="91440" marT="45720" marB="45720"/>
                </a:tc>
              </a:tr>
              <a:tr h="4191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75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EBITDA 率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25%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75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28%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30%</a:t>
                      </a:r>
                    </a:p>
                  </a:txBody>
                  <a:tcPr marL="91440" marR="91440" marT="45720" marB="45720"/>
                </a:tc>
              </a:tr>
              <a:tr h="4191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75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资金方5年 IRR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约19%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75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约28%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约37%</a:t>
                      </a:r>
                    </a:p>
                  </a:txBody>
                  <a:tcPr marL="91440" marR="91440" marT="45720" marB="45720"/>
                </a:tc>
              </a:tr>
              <a:tr h="41910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75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MOIC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2.14×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75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2.87×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3.78×</a:t>
                      </a:r>
                    </a:p>
                  </a:txBody>
                  <a:tcPr marL="91440" marR="91440" marT="45720" marB="45720"/>
                </a:tc>
              </a:tr>
            </a:tbl>
          </a:graphicData>
        </a:graphic>
      </p:graphicFrame>
      <p:sp>
        <p:nvSpPr>
          <p:cNvPr id="7" name="forecast-note">
            <a:extLst xmlns:a="http://schemas.openxmlformats.org/drawingml/2006/main">
              <a:ext uri="{FF2B5EF4-FFF2-40B4-BE49-F238E27FC236}">
                <a16:creationId xmlns:a16="http://schemas.microsoft.com/office/drawing/2014/main" id="{D0CB3A0C-0EB0-4F79-B021-1B5555B8C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924300"/>
            <a:ext cx="11391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收入爬坡 Y1=65% / Y2=85% / Y3起=100% · 回收期 5.9 / 4.8 / 4.1 年 · 稳态现金回报率 CoC 22.8% / 30.7% / 38.6%</a:t>
            </a:r>
          </a:p>
        </p:txBody>
      </p:sp>
      <p:sp>
        <p:nvSpPr>
          <p:cNvPr id="8" name="ret-panel">
            <a:extLst xmlns:a="http://schemas.openxmlformats.org/drawingml/2006/main">
              <a:ext uri="{FF2B5EF4-FFF2-40B4-BE49-F238E27FC236}">
                <a16:creationId xmlns:a16="http://schemas.microsoft.com/office/drawing/2014/main" id="{C6FB54F8-6DB0-4650-AB62-7BF3E42B5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248150"/>
            <a:ext cx="5334000" cy="19812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ret-title">
            <a:extLst xmlns:a="http://schemas.openxmlformats.org/drawingml/2006/main">
              <a:ext uri="{FF2B5EF4-FFF2-40B4-BE49-F238E27FC236}">
                <a16:creationId xmlns:a16="http://schemas.microsoft.com/office/drawing/2014/main" id="{C43CD7BF-94C2-45B5-91BD-005777025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381500"/>
            <a:ext cx="495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资金合作方回报 · 关键数字</a:t>
            </a:r>
          </a:p>
        </p:txBody>
      </p:sp>
      <p:sp>
        <p:nvSpPr>
          <p:cNvPr id="10" name="ret-item-0">
            <a:extLst xmlns:a="http://schemas.openxmlformats.org/drawingml/2006/main">
              <a:ext uri="{FF2B5EF4-FFF2-40B4-BE49-F238E27FC236}">
                <a16:creationId xmlns:a16="http://schemas.microsoft.com/office/drawing/2014/main" id="{44B02BCC-AB63-442C-A913-CF55B1952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705350"/>
            <a:ext cx="495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8%优先回报年化保底 · 覆盖倍数 4.7× / 6.7× / 8.7×</a:t>
            </a:r>
          </a:p>
        </p:txBody>
      </p:sp>
      <p:sp>
        <p:nvSpPr>
          <p:cNvPr id="11" name="ret-item-1">
            <a:extLst xmlns:a="http://schemas.openxmlformats.org/drawingml/2006/main">
              <a:ext uri="{FF2B5EF4-FFF2-40B4-BE49-F238E27FC236}">
                <a16:creationId xmlns:a16="http://schemas.microsoft.com/office/drawing/2014/main" id="{461C9145-31B3-4BB4-A905-C918D8F93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067300"/>
            <a:ext cx="495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5年累计分红 $714万 / $961万 / $1,205万（DPI 1.02× / 1.37× / 1.72×）</a:t>
            </a:r>
          </a:p>
        </p:txBody>
      </p:sp>
      <p:sp>
        <p:nvSpPr>
          <p:cNvPr id="12" name="ret-item-2">
            <a:extLst xmlns:a="http://schemas.openxmlformats.org/drawingml/2006/main">
              <a:ext uri="{FF2B5EF4-FFF2-40B4-BE49-F238E27FC236}">
                <a16:creationId xmlns:a16="http://schemas.microsoft.com/office/drawing/2014/main" id="{24DD5C1B-153C-4E69-9774-B6D301527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429250"/>
            <a:ext cx="495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退出估值 $1,750万@5.0× / $2,950万@6.0× / $4,110万@6.5×</a:t>
            </a:r>
          </a:p>
        </p:txBody>
      </p:sp>
      <p:sp>
        <p:nvSpPr>
          <p:cNvPr id="13" name="ret-item-3">
            <a:extLst xmlns:a="http://schemas.openxmlformats.org/drawingml/2006/main">
              <a:ext uri="{FF2B5EF4-FFF2-40B4-BE49-F238E27FC236}">
                <a16:creationId xmlns:a16="http://schemas.microsoft.com/office/drawing/2014/main" id="{3D8CE9A9-3DD0-46E9-838E-3312A3A20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791200"/>
            <a:ext cx="4953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· 10年持有仅分红：MOIC 2.16× / 2.91× / 3.65×</a:t>
            </a:r>
          </a:p>
        </p:txBody>
      </p:sp>
      <p:sp>
        <p:nvSpPr>
          <p:cNvPr id="14" name="sens-panel">
            <a:extLst xmlns:a="http://schemas.openxmlformats.org/drawingml/2006/main">
              <a:ext uri="{FF2B5EF4-FFF2-40B4-BE49-F238E27FC236}">
                <a16:creationId xmlns:a16="http://schemas.microsoft.com/office/drawing/2014/main" id="{528BD194-BC06-44BC-BC6F-F6F4F90E9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4248150"/>
            <a:ext cx="5695950" cy="19812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sens-title">
            <a:extLst xmlns:a="http://schemas.openxmlformats.org/drawingml/2006/main">
              <a:ext uri="{FF2B5EF4-FFF2-40B4-BE49-F238E27FC236}">
                <a16:creationId xmlns:a16="http://schemas.microsoft.com/office/drawing/2014/main" id="{42B87385-21ED-4A62-8180-82D6F8DE7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381500"/>
            <a:ext cx="5238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敏感性分析 · 资金方IRR（%）</a:t>
            </a:r>
          </a:p>
        </p:txBody>
      </p:sp>
      <p:graphicFrame>
        <p:nvGraphicFramePr>
          <p:cNvPr id="34" name=""/>
          <p:cNvGraphicFramePr/>
          <p:nvPr/>
        </p:nvGraphicFramePr>
        <p:xfrm>
          <a:off xmlns:a="http://schemas.openxmlformats.org/drawingml/2006/main" x="6324600" y="4743450"/>
          <a:ext xmlns:a="http://schemas.openxmlformats.org/drawingml/2006/main" cx="5238750" cy="12382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428750"/>
                <a:gridCol w="1238250"/>
                <a:gridCol w="1333500"/>
                <a:gridCol w="1238250"/>
              </a:tblGrid>
              <a:tr h="323850">
                <a:tc>
                  <a:txBody>
                    <a:bodyPr/>
                    <a:lstStyle/>
                    <a:p>
                      <a:r>
                        <a:t>收入密度＼倍数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4.0×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6.0×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8.0×</a:t>
                      </a:r>
                    </a:p>
                  </a:txBody>
                  <a:tcPr marL="91440" marR="91440" marT="45720" marB="45720"/>
                </a:tc>
              </a:tr>
              <a:tr h="2857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0.70 保守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20.0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00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23.9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27.1</a:t>
                      </a:r>
                    </a:p>
                  </a:txBody>
                  <a:tcPr marL="91440" marR="91440" marT="45720" marB="45720"/>
                </a:tc>
              </a:tr>
              <a:tr h="2857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0.84 中性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23.8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00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27.9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31.4</a:t>
                      </a:r>
                    </a:p>
                  </a:txBody>
                  <a:tcPr marL="91440" marR="91440" marT="45720" marB="45720"/>
                </a:tc>
              </a:tr>
              <a:tr h="285750">
                <a:tc>
                  <a:txBody>
                    <a:bodyPr lIns="114300" anchor="ctr"/>
                    <a:lstStyle/>
                    <a:p>
                      <a:pPr algn="l"/>
                      <a:r>
                        <a:rPr sz="1200" b="1">
                          <a:solidFill>
                            <a:srgbClr val="111111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0.95 乐观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27.4</a:t>
                      </a:r>
                    </a:p>
                  </a:txBody>
                  <a:tcPr marL="91440" marR="91440" marT="45720" marB="45720"/>
                </a:tc>
                <a:tc>
                  <a:txBody>
                    <a:bodyPr anchor="ctr"/>
                    <a:lstStyle/>
                    <a:p>
                      <a:pPr algn="ctr"/>
                      <a:r>
                        <a:rPr sz="1200" b="1">
                          <a:solidFill>
                            <a:srgbClr val="FF6B35"/>
                          </a:solidFill>
                          <a:latin typeface="Helvetica Neue"/>
                          <a:ea typeface="Helvetica Neue"/>
                          <a:cs typeface="Helvetica Neue"/>
                        </a:rPr>
                        <a:t>31.6</a:t>
                      </a:r>
                    </a:p>
                  </a:txBody>
                  <a:tcPr marL="91440" marR="91440" marT="45720" marB="45720"/>
                </a:tc>
                <a:tc>
                  <a:txBody>
                    <a:bodyPr/>
                    <a:lstStyle/>
                    <a:p>
                      <a:r>
                        <a:t>35.0</a:t>
                      </a:r>
                    </a:p>
                  </a:txBody>
                  <a:tcPr marL="91440" marR="91440" marT="45720" marB="45720"/>
                </a:tc>
              </a:tr>
            </a:tbl>
          </a:graphicData>
        </a:graphic>
      </p:graphicFrame>
      <p:sp>
        <p:nvSpPr>
          <p:cNvPr id="17" name="sens-foot">
            <a:extLst xmlns:a="http://schemas.openxmlformats.org/drawingml/2006/main">
              <a:ext uri="{FF2B5EF4-FFF2-40B4-BE49-F238E27FC236}">
                <a16:creationId xmlns:a16="http://schemas.microsoft.com/office/drawing/2014/main" id="{F68A0C07-A1BF-49E8-9F36-197C4B94E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6000750"/>
            <a:ext cx="5238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中性组合 IRR 约28%（含7折租金）· 下行有底、上行可期</a:t>
            </a:r>
          </a:p>
        </p:txBody>
      </p:sp>
      <p:sp>
        <p:nvSpPr>
          <p:cNvPr id="18" name="footer">
            <a:extLst xmlns:a="http://schemas.openxmlformats.org/drawingml/2006/main">
              <a:ext uri="{FF2B5EF4-FFF2-40B4-BE49-F238E27FC236}">
                <a16:creationId xmlns:a16="http://schemas.microsoft.com/office/drawing/2014/main" id="{2EC1C8A5-88B5-4CC5-AB0B-246B164BC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数据来源：D&amp;B FY2025 10-K · 财务模型由可审计脚本（domarevo_model.py）统一生成</a:t>
            </a:r>
          </a:p>
        </p:txBody>
      </p:sp>
    </p:spTree>
    <p:extLst>
      <p:ext uri="{BB962C8B-B14F-4D97-AF65-F5344CB8AC3E}">
        <p14:creationId xmlns:p14="http://schemas.microsoft.com/office/powerpoint/2010/main" val="202789476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38155003-F8F8-4710-B076-DA024D4C0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E46F438C-85E4-4163-9586-96CDC9AA0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10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53E70D86-184F-4E2C-B84C-0B9607C12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风险管控 · 识别全部重大风险，逐项给出对冲</a:t>
            </a:r>
          </a:p>
        </p:txBody>
      </p:sp>
      <p:sp>
        <p:nvSpPr>
          <p:cNvPr id="4" name="deco-arrow">
            <a:extLst xmlns:a="http://schemas.openxmlformats.org/drawingml/2006/main">
              <a:ext uri="{FF2B5EF4-FFF2-40B4-BE49-F238E27FC236}">
                <a16:creationId xmlns:a16="http://schemas.microsoft.com/office/drawing/2014/main" id="{8ABBF31F-1A88-4243-9051-C47A4A61C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20400" y="1028700"/>
            <a:ext cx="1066800" cy="6858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9670EC68-0586-4197-A465-4C65AC7F7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risk-num-0">
            <a:extLst xmlns:a="http://schemas.openxmlformats.org/drawingml/2006/main">
              <a:ext uri="{FF2B5EF4-FFF2-40B4-BE49-F238E27FC236}">
                <a16:creationId xmlns:a16="http://schemas.microsoft.com/office/drawing/2014/main" id="{4216474E-D84F-4275-B0EC-1C9C5B06D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4668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risk-numtext-0">
            <a:extLst xmlns:a="http://schemas.openxmlformats.org/drawingml/2006/main">
              <a:ext uri="{FF2B5EF4-FFF2-40B4-BE49-F238E27FC236}">
                <a16:creationId xmlns:a16="http://schemas.microsoft.com/office/drawing/2014/main" id="{C1D55974-E185-49BD-BFA5-7A504E564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52400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1</a:t>
            </a:r>
          </a:p>
        </p:txBody>
      </p:sp>
      <p:sp>
        <p:nvSpPr>
          <p:cNvPr id="8" name="risk-title-0">
            <a:extLst xmlns:a="http://schemas.openxmlformats.org/drawingml/2006/main">
              <a:ext uri="{FF2B5EF4-FFF2-40B4-BE49-F238E27FC236}">
                <a16:creationId xmlns:a16="http://schemas.microsoft.com/office/drawing/2014/main" id="{832A4317-76AD-474D-AAB4-67156FB00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42875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开业爬坡不及预期</a:t>
            </a:r>
          </a:p>
        </p:txBody>
      </p:sp>
      <p:sp>
        <p:nvSpPr>
          <p:cNvPr id="9" name="risk-body-0">
            <a:extLst xmlns:a="http://schemas.openxmlformats.org/drawingml/2006/main">
              <a:ext uri="{FF2B5EF4-FFF2-40B4-BE49-F238E27FC236}">
                <a16:creationId xmlns:a16="http://schemas.microsoft.com/office/drawing/2014/main" id="{157F2A9D-9609-401E-A81C-F6465489E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79070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6个月运营周转金；分期开业扩容；弹性用工；设备二手处置残值高</a:t>
            </a:r>
          </a:p>
        </p:txBody>
      </p:sp>
      <p:sp>
        <p:nvSpPr>
          <p:cNvPr id="10" name="risk-num-1">
            <a:extLst xmlns:a="http://schemas.openxmlformats.org/drawingml/2006/main">
              <a:ext uri="{FF2B5EF4-FFF2-40B4-BE49-F238E27FC236}">
                <a16:creationId xmlns:a16="http://schemas.microsoft.com/office/drawing/2014/main" id="{CDA2D3EC-9376-46D5-9772-5E9AC5DA1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288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risk-numtext-1">
            <a:extLst xmlns:a="http://schemas.openxmlformats.org/drawingml/2006/main">
              <a:ext uri="{FF2B5EF4-FFF2-40B4-BE49-F238E27FC236}">
                <a16:creationId xmlns:a16="http://schemas.microsoft.com/office/drawing/2014/main" id="{F44677C5-27A8-4E50-BC03-477790951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2</a:t>
            </a:r>
          </a:p>
        </p:txBody>
      </p:sp>
      <p:sp>
        <p:nvSpPr>
          <p:cNvPr id="12" name="risk-title-1">
            <a:extLst xmlns:a="http://schemas.openxmlformats.org/drawingml/2006/main">
              <a:ext uri="{FF2B5EF4-FFF2-40B4-BE49-F238E27FC236}">
                <a16:creationId xmlns:a16="http://schemas.microsoft.com/office/drawing/2014/main" id="{2210BC03-1C34-4A66-8071-557319A2C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19075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美国运营管理风险</a:t>
            </a:r>
          </a:p>
        </p:txBody>
      </p:sp>
      <p:sp>
        <p:nvSpPr>
          <p:cNvPr id="13" name="risk-body-1">
            <a:extLst xmlns:a="http://schemas.openxmlformats.org/drawingml/2006/main">
              <a:ext uri="{FF2B5EF4-FFF2-40B4-BE49-F238E27FC236}">
                <a16:creationId xmlns:a16="http://schemas.microsoft.com/office/drawing/2014/main" id="{320B3728-AE5A-404C-BE53-20A698734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55270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派驻连锁运营团队；标准化 SOP；数字化实时监控单机收入</a:t>
            </a:r>
          </a:p>
        </p:txBody>
      </p:sp>
      <p:sp>
        <p:nvSpPr>
          <p:cNvPr id="14" name="risk-num-2">
            <a:extLst xmlns:a="http://schemas.openxmlformats.org/drawingml/2006/main">
              <a:ext uri="{FF2B5EF4-FFF2-40B4-BE49-F238E27FC236}">
                <a16:creationId xmlns:a16="http://schemas.microsoft.com/office/drawing/2014/main" id="{570B9AB9-9AC7-4837-95E5-8609D2B46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9908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risk-numtext-2">
            <a:extLst xmlns:a="http://schemas.openxmlformats.org/drawingml/2006/main">
              <a:ext uri="{FF2B5EF4-FFF2-40B4-BE49-F238E27FC236}">
                <a16:creationId xmlns:a16="http://schemas.microsoft.com/office/drawing/2014/main" id="{0735430F-66F1-4A7B-8966-34B64FBF6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04800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3</a:t>
            </a:r>
          </a:p>
        </p:txBody>
      </p:sp>
      <p:sp>
        <p:nvSpPr>
          <p:cNvPr id="16" name="risk-title-2">
            <a:extLst xmlns:a="http://schemas.openxmlformats.org/drawingml/2006/main">
              <a:ext uri="{FF2B5EF4-FFF2-40B4-BE49-F238E27FC236}">
                <a16:creationId xmlns:a16="http://schemas.microsoft.com/office/drawing/2014/main" id="{F25398A7-44EA-4A79-A5F6-9B7CF9538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95275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合规与许可风险</a:t>
            </a:r>
          </a:p>
        </p:txBody>
      </p:sp>
      <p:sp>
        <p:nvSpPr>
          <p:cNvPr id="17" name="risk-body-2">
            <a:extLst xmlns:a="http://schemas.openxmlformats.org/drawingml/2006/main">
              <a:ext uri="{FF2B5EF4-FFF2-40B4-BE49-F238E27FC236}">
                <a16:creationId xmlns:a16="http://schemas.microsoft.com/office/drawing/2014/main" id="{94696B7A-A9B6-4903-9C4C-3F2D3E535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31470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许可清单前置办理；本地持牌律师；预留3个月缓冲；保险全覆盖</a:t>
            </a:r>
          </a:p>
        </p:txBody>
      </p:sp>
      <p:sp>
        <p:nvSpPr>
          <p:cNvPr id="18" name="risk-num-3">
            <a:extLst xmlns:a="http://schemas.openxmlformats.org/drawingml/2006/main">
              <a:ext uri="{FF2B5EF4-FFF2-40B4-BE49-F238E27FC236}">
                <a16:creationId xmlns:a16="http://schemas.microsoft.com/office/drawing/2014/main" id="{A24A1928-1E0B-4342-A931-B7BC178A3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7528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risk-numtext-3">
            <a:extLst xmlns:a="http://schemas.openxmlformats.org/drawingml/2006/main">
              <a:ext uri="{FF2B5EF4-FFF2-40B4-BE49-F238E27FC236}">
                <a16:creationId xmlns:a16="http://schemas.microsoft.com/office/drawing/2014/main" id="{02353FFF-2F95-4A94-AEAF-5D4AC95B9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81000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4</a:t>
            </a:r>
          </a:p>
        </p:txBody>
      </p:sp>
      <p:sp>
        <p:nvSpPr>
          <p:cNvPr id="20" name="risk-title-3">
            <a:extLst xmlns:a="http://schemas.openxmlformats.org/drawingml/2006/main">
              <a:ext uri="{FF2B5EF4-FFF2-40B4-BE49-F238E27FC236}">
                <a16:creationId xmlns:a16="http://schemas.microsoft.com/office/drawing/2014/main" id="{40106E47-7885-4114-9E47-DEF66D746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1475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设备质量与维护</a:t>
            </a:r>
          </a:p>
        </p:txBody>
      </p:sp>
      <p:sp>
        <p:nvSpPr>
          <p:cNvPr id="21" name="risk-body-3">
            <a:extLst xmlns:a="http://schemas.openxmlformats.org/drawingml/2006/main">
              <a:ext uri="{FF2B5EF4-FFF2-40B4-BE49-F238E27FC236}">
                <a16:creationId xmlns:a16="http://schemas.microsoft.com/office/drawing/2014/main" id="{75A515D5-144C-475C-88EB-AE1F7A85C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07670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整机质保 + 驻场维护；关键设备双备份；月度健康审计；本地备件仓</a:t>
            </a:r>
          </a:p>
        </p:txBody>
      </p:sp>
      <p:sp>
        <p:nvSpPr>
          <p:cNvPr id="22" name="risk-num-4">
            <a:extLst xmlns:a="http://schemas.openxmlformats.org/drawingml/2006/main">
              <a:ext uri="{FF2B5EF4-FFF2-40B4-BE49-F238E27FC236}">
                <a16:creationId xmlns:a16="http://schemas.microsoft.com/office/drawing/2014/main" id="{47672D9A-2AA2-402B-A328-51B2A6598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14668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risk-numtext-4">
            <a:extLst xmlns:a="http://schemas.openxmlformats.org/drawingml/2006/main">
              <a:ext uri="{FF2B5EF4-FFF2-40B4-BE49-F238E27FC236}">
                <a16:creationId xmlns:a16="http://schemas.microsoft.com/office/drawing/2014/main" id="{D5F3AACC-7AF3-40EA-A1EE-C6B6A8A26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152400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5</a:t>
            </a:r>
          </a:p>
        </p:txBody>
      </p:sp>
      <p:sp>
        <p:nvSpPr>
          <p:cNvPr id="24" name="risk-title-4">
            <a:extLst xmlns:a="http://schemas.openxmlformats.org/drawingml/2006/main">
              <a:ext uri="{FF2B5EF4-FFF2-40B4-BE49-F238E27FC236}">
                <a16:creationId xmlns:a16="http://schemas.microsoft.com/office/drawing/2014/main" id="{C3B22C47-786D-4E68-BB60-358936DDD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142875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汇率风险（人民币出资）</a:t>
            </a:r>
          </a:p>
        </p:txBody>
      </p:sp>
      <p:sp>
        <p:nvSpPr>
          <p:cNvPr id="25" name="risk-body-4">
            <a:extLst xmlns:a="http://schemas.openxmlformats.org/drawingml/2006/main">
              <a:ext uri="{FF2B5EF4-FFF2-40B4-BE49-F238E27FC236}">
                <a16:creationId xmlns:a16="http://schemas.microsoft.com/office/drawing/2014/main" id="{FE4DFE61-D094-49B4-BAB6-DB08D6E61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179070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收入美元天然对冲；出资按签约日锁定汇率；协议明确结算机制</a:t>
            </a:r>
          </a:p>
        </p:txBody>
      </p:sp>
      <p:sp>
        <p:nvSpPr>
          <p:cNvPr id="26" name="risk-num-5">
            <a:extLst xmlns:a="http://schemas.openxmlformats.org/drawingml/2006/main">
              <a:ext uri="{FF2B5EF4-FFF2-40B4-BE49-F238E27FC236}">
                <a16:creationId xmlns:a16="http://schemas.microsoft.com/office/drawing/2014/main" id="{408CAEA5-18D2-4FFB-BD52-0B2EF9BD1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228600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7" name="risk-numtext-5">
            <a:extLst xmlns:a="http://schemas.openxmlformats.org/drawingml/2006/main">
              <a:ext uri="{FF2B5EF4-FFF2-40B4-BE49-F238E27FC236}">
                <a16:creationId xmlns:a16="http://schemas.microsoft.com/office/drawing/2014/main" id="{9B815F81-66DF-4E02-A284-ADC2625A0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234315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6</a:t>
            </a:r>
          </a:p>
        </p:txBody>
      </p:sp>
      <p:sp>
        <p:nvSpPr>
          <p:cNvPr id="28" name="risk-title-5">
            <a:extLst xmlns:a="http://schemas.openxmlformats.org/drawingml/2006/main">
              <a:ext uri="{FF2B5EF4-FFF2-40B4-BE49-F238E27FC236}">
                <a16:creationId xmlns:a16="http://schemas.microsoft.com/office/drawing/2014/main" id="{183956FF-1581-4E8F-B2EC-20FA6A832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24790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市场竞争风险</a:t>
            </a:r>
          </a:p>
        </p:txBody>
      </p:sp>
      <p:sp>
        <p:nvSpPr>
          <p:cNvPr id="29" name="risk-body-5">
            <a:extLst xmlns:a="http://schemas.openxmlformats.org/drawingml/2006/main">
              <a:ext uri="{FF2B5EF4-FFF2-40B4-BE49-F238E27FC236}">
                <a16:creationId xmlns:a16="http://schemas.microsoft.com/office/drawing/2014/main" id="{340BDA9F-FAC4-4D3F-968A-F0A29F202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60985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自有物业成本壁垒；会员 + 每月内容更新；15,000㎡形成供给垄断</a:t>
            </a:r>
          </a:p>
        </p:txBody>
      </p:sp>
      <p:sp>
        <p:nvSpPr>
          <p:cNvPr id="30" name="risk-num-6">
            <a:extLst xmlns:a="http://schemas.openxmlformats.org/drawingml/2006/main">
              <a:ext uri="{FF2B5EF4-FFF2-40B4-BE49-F238E27FC236}">
                <a16:creationId xmlns:a16="http://schemas.microsoft.com/office/drawing/2014/main" id="{E412F6C8-7320-4FC9-AE22-C57E3F855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3105150"/>
            <a:ext cx="342900" cy="3429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risk-numtext-6">
            <a:extLst xmlns:a="http://schemas.openxmlformats.org/drawingml/2006/main">
              <a:ext uri="{FF2B5EF4-FFF2-40B4-BE49-F238E27FC236}">
                <a16:creationId xmlns:a16="http://schemas.microsoft.com/office/drawing/2014/main" id="{C7FC9FC2-6BF9-42D0-A989-284182616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3162300"/>
            <a:ext cx="342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ctr">
              <a:lnSpc>
                <a:spcPct val="125000"/>
              </a:lnSpc>
              <a:buNone/>
              <a:def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7</a:t>
            </a:r>
          </a:p>
        </p:txBody>
      </p:sp>
      <p:sp>
        <p:nvSpPr>
          <p:cNvPr id="32" name="risk-title-6">
            <a:extLst xmlns:a="http://schemas.openxmlformats.org/drawingml/2006/main">
              <a:ext uri="{FF2B5EF4-FFF2-40B4-BE49-F238E27FC236}">
                <a16:creationId xmlns:a16="http://schemas.microsoft.com/office/drawing/2014/main" id="{9F617E27-5474-45B3-99DD-E000E0804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067050"/>
            <a:ext cx="4476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宏观经济下行</a:t>
            </a:r>
          </a:p>
        </p:txBody>
      </p:sp>
      <p:sp>
        <p:nvSpPr>
          <p:cNvPr id="33" name="risk-body-6">
            <a:extLst xmlns:a="http://schemas.openxmlformats.org/drawingml/2006/main">
              <a:ext uri="{FF2B5EF4-FFF2-40B4-BE49-F238E27FC236}">
                <a16:creationId xmlns:a16="http://schemas.microsoft.com/office/drawing/2014/main" id="{B3B7F162-7ACA-4C24-A114-DC25A0EA4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429000"/>
            <a:ext cx="4476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4A4A4A"/>
                </a:solidFill>
                <a:latin typeface="Helvetica Neue"/>
                <a:ea typeface="Helvetica Neue"/>
                <a:cs typeface="Helvetica Neue"/>
              </a:rPr>
              <a:t>娱乐板块抗通胀；定价分层覆盖各客群；淡季促销日历；食品责任险全覆盖</a:t>
            </a:r>
          </a:p>
        </p:txBody>
      </p:sp>
      <p:sp>
        <p:nvSpPr>
          <p:cNvPr id="34" name="risk-divider">
            <a:extLst xmlns:a="http://schemas.openxmlformats.org/drawingml/2006/main">
              <a:ext uri="{FF2B5EF4-FFF2-40B4-BE49-F238E27FC236}">
                <a16:creationId xmlns:a16="http://schemas.microsoft.com/office/drawing/2014/main" id="{C2A7BBDA-AE1B-4698-B3E1-18EA0374B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495800"/>
            <a:ext cx="113919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5" name="mechanism-band">
            <a:extLst xmlns:a="http://schemas.openxmlformats.org/drawingml/2006/main">
              <a:ext uri="{FF2B5EF4-FFF2-40B4-BE49-F238E27FC236}">
                <a16:creationId xmlns:a16="http://schemas.microsoft.com/office/drawing/2014/main" id="{1346DC81-85FB-4B3E-8DD4-964EF973A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629150"/>
            <a:ext cx="11391900" cy="1066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mech-title">
            <a:extLst xmlns:a="http://schemas.openxmlformats.org/drawingml/2006/main">
              <a:ext uri="{FF2B5EF4-FFF2-40B4-BE49-F238E27FC236}">
                <a16:creationId xmlns:a16="http://schemas.microsoft.com/office/drawing/2014/main" id="{68B5A668-AC6E-4603-B614-75187CC1D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762500"/>
            <a:ext cx="110109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机制性保障 · 三道防线</a:t>
            </a:r>
          </a:p>
        </p:txBody>
      </p:sp>
      <p:sp>
        <p:nvSpPr>
          <p:cNvPr id="37" name="mech-body">
            <a:extLst xmlns:a="http://schemas.openxmlformats.org/drawingml/2006/main">
              <a:ext uri="{FF2B5EF4-FFF2-40B4-BE49-F238E27FC236}">
                <a16:creationId xmlns:a16="http://schemas.microsoft.com/office/drawing/2014/main" id="{661E963D-39D1-4F82-ADE2-AA7363D0E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124450"/>
            <a:ext cx="110109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① 保本收入约$1,000–1,050万（中性稳态的57–60%），7折租金使保本点显著下移；② 里程碑分期出资 + 对赌（重大延期&gt;6个月可暂停出资）；③ 优先清算 + 阶梯回购托底，提供退出下限。</a:t>
            </a:r>
          </a:p>
        </p:txBody>
      </p:sp>
      <p:sp>
        <p:nvSpPr>
          <p:cNvPr id="38" name="footer">
            <a:extLst xmlns:a="http://schemas.openxmlformats.org/drawingml/2006/main">
              <a:ext uri="{FF2B5EF4-FFF2-40B4-BE49-F238E27FC236}">
                <a16:creationId xmlns:a16="http://schemas.microsoft.com/office/drawing/2014/main" id="{4C9EE6F4-4CF2-4E23-854A-6FFF0EF1A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对冲方案逐项与第八章财务模型联动，重大风险均设有资金与机制双保险</a:t>
            </a:r>
          </a:p>
        </p:txBody>
      </p:sp>
    </p:spTree>
    <p:extLst>
      <p:ext uri="{BB962C8B-B14F-4D97-AF65-F5344CB8AC3E}">
        <p14:creationId xmlns:p14="http://schemas.microsoft.com/office/powerpoint/2010/main" val="165576698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eyebrow">
            <a:extLst xmlns:a="http://schemas.openxmlformats.org/drawingml/2006/main">
              <a:ext uri="{FF2B5EF4-FFF2-40B4-BE49-F238E27FC236}">
                <a16:creationId xmlns:a16="http://schemas.microsoft.com/office/drawing/2014/main" id="{AFD47A2B-BD50-4193-A350-9EC832147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7650"/>
            <a:ext cx="857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DOMAREVO · GALLERIA AT TYLER ｜ 三方合作商业方案 · 2026年8月</a:t>
            </a:r>
          </a:p>
        </p:txBody>
      </p:sp>
      <p:sp>
        <p:nvSpPr>
          <p:cNvPr id="2" name="pageno">
            <a:extLst xmlns:a="http://schemas.openxmlformats.org/drawingml/2006/main">
              <a:ext uri="{FF2B5EF4-FFF2-40B4-BE49-F238E27FC236}">
                <a16:creationId xmlns:a16="http://schemas.microsoft.com/office/drawing/2014/main" id="{8A899CEC-B6C5-4802-A38F-D4A02DD72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572750" y="247650"/>
            <a:ext cx="1219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r">
              <a:lnSpc>
                <a:spcPct val="125000"/>
              </a:lnSpc>
              <a:buNone/>
              <a:def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11 / 12</a:t>
            </a:r>
          </a:p>
        </p:txBody>
      </p:sp>
      <p:sp>
        <p:nvSpPr>
          <p:cNvPr id="3" name="page-title">
            <a:extLst xmlns:a="http://schemas.openxmlformats.org/drawingml/2006/main">
              <a:ext uri="{FF2B5EF4-FFF2-40B4-BE49-F238E27FC236}">
                <a16:creationId xmlns:a16="http://schemas.microsoft.com/office/drawing/2014/main" id="{AC3EE5E8-CB93-43F3-A17E-F26A45125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33400"/>
            <a:ext cx="11391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625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实施计划与退出机制 · 12个月开业 · 18个月稳定 · 24个月复制</a:t>
            </a:r>
          </a:p>
        </p:txBody>
      </p:sp>
      <p:sp>
        <p:nvSpPr>
          <p:cNvPr id="4" name="deco-ring">
            <a:extLst xmlns:a="http://schemas.openxmlformats.org/drawingml/2006/main">
              <a:ext uri="{FF2B5EF4-FFF2-40B4-BE49-F238E27FC236}">
                <a16:creationId xmlns:a16="http://schemas.microsoft.com/office/drawing/2014/main" id="{7DF4D9C4-65E0-4FDD-82E9-1D606B8A4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914400"/>
            <a:ext cx="1143000" cy="1143000"/>
          </a:xfrm>
          <a:prstGeom xmlns:a="http://schemas.openxmlformats.org/drawingml/2006/main" prst="blockArc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tle-rule">
            <a:extLst xmlns:a="http://schemas.openxmlformats.org/drawingml/2006/main">
              <a:ext uri="{FF2B5EF4-FFF2-40B4-BE49-F238E27FC236}">
                <a16:creationId xmlns:a16="http://schemas.microsoft.com/office/drawing/2014/main" id="{D587C4AB-81A5-47CD-A06F-BA2CF928A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009650"/>
            <a:ext cx="1139190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CDD4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phase-panel-0">
            <a:extLst xmlns:a="http://schemas.openxmlformats.org/drawingml/2006/main">
              <a:ext uri="{FF2B5EF4-FFF2-40B4-BE49-F238E27FC236}">
                <a16:creationId xmlns:a16="http://schemas.microsoft.com/office/drawing/2014/main" id="{7D38361D-8573-4D8E-BBEB-07F62BD03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219200"/>
            <a:ext cx="1866900" cy="1809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phase-title-0">
            <a:extLst xmlns:a="http://schemas.openxmlformats.org/drawingml/2006/main">
              <a:ext uri="{FF2B5EF4-FFF2-40B4-BE49-F238E27FC236}">
                <a16:creationId xmlns:a16="http://schemas.microsoft.com/office/drawing/2014/main" id="{08DA5DAF-36E0-464F-8706-E4F193F62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14450"/>
            <a:ext cx="1600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设立与设计</a:t>
            </a:r>
          </a:p>
        </p:txBody>
      </p:sp>
      <p:sp>
        <p:nvSpPr>
          <p:cNvPr id="8" name="phase-time-0">
            <a:extLst xmlns:a="http://schemas.openxmlformats.org/drawingml/2006/main">
              <a:ext uri="{FF2B5EF4-FFF2-40B4-BE49-F238E27FC236}">
                <a16:creationId xmlns:a16="http://schemas.microsoft.com/office/drawing/2014/main" id="{F3EDA5B5-663F-479B-867B-9F5D08CF0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657350"/>
            <a:ext cx="1600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M1–3</a:t>
            </a:r>
          </a:p>
        </p:txBody>
      </p:sp>
      <p:sp>
        <p:nvSpPr>
          <p:cNvPr id="9" name="phase-body-0">
            <a:extLst xmlns:a="http://schemas.openxmlformats.org/drawingml/2006/main">
              <a:ext uri="{FF2B5EF4-FFF2-40B4-BE49-F238E27FC236}">
                <a16:creationId xmlns:a16="http://schemas.microsoft.com/office/drawing/2014/main" id="{68F19A18-D8B2-421E-AE70-B2E82B8EC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943100"/>
            <a:ext cx="16002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SPV设立·资金到位；设计定稿·许可申请；设备选型下单</a:t>
            </a:r>
          </a:p>
        </p:txBody>
      </p:sp>
      <p:sp>
        <p:nvSpPr>
          <p:cNvPr id="10" name="phase-arrow-0">
            <a:extLst xmlns:a="http://schemas.openxmlformats.org/drawingml/2006/main">
              <a:ext uri="{FF2B5EF4-FFF2-40B4-BE49-F238E27FC236}">
                <a16:creationId xmlns:a16="http://schemas.microsoft.com/office/drawing/2014/main" id="{B57AF597-68FA-49B9-A48E-33E331D4E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1905000"/>
            <a:ext cx="762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›</a:t>
            </a:r>
          </a:p>
        </p:txBody>
      </p:sp>
      <p:sp>
        <p:nvSpPr>
          <p:cNvPr id="11" name="phase-panel-1">
            <a:extLst xmlns:a="http://schemas.openxmlformats.org/drawingml/2006/main">
              <a:ext uri="{FF2B5EF4-FFF2-40B4-BE49-F238E27FC236}">
                <a16:creationId xmlns:a16="http://schemas.microsoft.com/office/drawing/2014/main" id="{07D91EA6-58F9-4C2C-B362-10055D312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95525" y="1219200"/>
            <a:ext cx="1866900" cy="1809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6F6F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phase-title-1">
            <a:extLst xmlns:a="http://schemas.openxmlformats.org/drawingml/2006/main">
              <a:ext uri="{FF2B5EF4-FFF2-40B4-BE49-F238E27FC236}">
                <a16:creationId xmlns:a16="http://schemas.microsoft.com/office/drawing/2014/main" id="{DEDE4EA5-2016-4AB1-ACCD-D85F4E7A1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1314450"/>
            <a:ext cx="1600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改造施工</a:t>
            </a:r>
          </a:p>
        </p:txBody>
      </p:sp>
      <p:sp>
        <p:nvSpPr>
          <p:cNvPr id="13" name="phase-time-1">
            <a:extLst xmlns:a="http://schemas.openxmlformats.org/drawingml/2006/main">
              <a:ext uri="{FF2B5EF4-FFF2-40B4-BE49-F238E27FC236}">
                <a16:creationId xmlns:a16="http://schemas.microsoft.com/office/drawing/2014/main" id="{123745B1-A375-4928-B19C-4998EE43C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1657350"/>
            <a:ext cx="1600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M4–7</a:t>
            </a:r>
          </a:p>
        </p:txBody>
      </p:sp>
      <p:sp>
        <p:nvSpPr>
          <p:cNvPr id="14" name="phase-body-1">
            <a:extLst xmlns:a="http://schemas.openxmlformats.org/drawingml/2006/main">
              <a:ext uri="{FF2B5EF4-FFF2-40B4-BE49-F238E27FC236}">
                <a16:creationId xmlns:a16="http://schemas.microsoft.com/office/drawing/2014/main" id="{3B9FB1E5-9FD3-418B-86BE-623ED16DF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8875" y="1943100"/>
            <a:ext cx="16002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装修改造·预制构件海运；设备制造发运；IT部署</a:t>
            </a:r>
          </a:p>
        </p:txBody>
      </p:sp>
      <p:sp>
        <p:nvSpPr>
          <p:cNvPr id="15" name="phase-arrow-1">
            <a:extLst xmlns:a="http://schemas.openxmlformats.org/drawingml/2006/main">
              <a:ext uri="{FF2B5EF4-FFF2-40B4-BE49-F238E27FC236}">
                <a16:creationId xmlns:a16="http://schemas.microsoft.com/office/drawing/2014/main" id="{0092EBE7-E352-4F07-8CA6-A14251951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62425" y="1905000"/>
            <a:ext cx="762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›</a:t>
            </a:r>
          </a:p>
        </p:txBody>
      </p:sp>
      <p:sp>
        <p:nvSpPr>
          <p:cNvPr id="16" name="phase-panel-2">
            <a:extLst xmlns:a="http://schemas.openxmlformats.org/drawingml/2006/main">
              <a:ext uri="{FF2B5EF4-FFF2-40B4-BE49-F238E27FC236}">
                <a16:creationId xmlns:a16="http://schemas.microsoft.com/office/drawing/2014/main" id="{979C0D98-8FB4-4429-BC0D-2F124BF3D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91000" y="1219200"/>
            <a:ext cx="1866900" cy="1809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phase-title-2">
            <a:extLst xmlns:a="http://schemas.openxmlformats.org/drawingml/2006/main">
              <a:ext uri="{FF2B5EF4-FFF2-40B4-BE49-F238E27FC236}">
                <a16:creationId xmlns:a16="http://schemas.microsoft.com/office/drawing/2014/main" id="{DA484D4C-7BA4-4CDF-BC17-E72454358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314450"/>
            <a:ext cx="1600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安装调试</a:t>
            </a:r>
          </a:p>
        </p:txBody>
      </p:sp>
      <p:sp>
        <p:nvSpPr>
          <p:cNvPr id="18" name="phase-time-2">
            <a:extLst xmlns:a="http://schemas.openxmlformats.org/drawingml/2006/main">
              <a:ext uri="{FF2B5EF4-FFF2-40B4-BE49-F238E27FC236}">
                <a16:creationId xmlns:a16="http://schemas.microsoft.com/office/drawing/2014/main" id="{506835F6-CFD4-40AE-BAF3-0B6CDA416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657350"/>
            <a:ext cx="1600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M8–10</a:t>
            </a:r>
          </a:p>
        </p:txBody>
      </p:sp>
      <p:sp>
        <p:nvSpPr>
          <p:cNvPr id="19" name="phase-body-2">
            <a:extLst xmlns:a="http://schemas.openxmlformats.org/drawingml/2006/main">
              <a:ext uri="{FF2B5EF4-FFF2-40B4-BE49-F238E27FC236}">
                <a16:creationId xmlns:a16="http://schemas.microsoft.com/office/drawing/2014/main" id="{87ACBD9E-B75F-4B4D-A37D-351E0C2A8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43100"/>
            <a:ext cx="16002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设备进场调试；团队招募培训；试营业（邀请制）</a:t>
            </a:r>
          </a:p>
        </p:txBody>
      </p:sp>
      <p:sp>
        <p:nvSpPr>
          <p:cNvPr id="20" name="phase-arrow-2">
            <a:extLst xmlns:a="http://schemas.openxmlformats.org/drawingml/2006/main">
              <a:ext uri="{FF2B5EF4-FFF2-40B4-BE49-F238E27FC236}">
                <a16:creationId xmlns:a16="http://schemas.microsoft.com/office/drawing/2014/main" id="{87DA0F7E-AF76-46AE-B0B2-4E13F57D9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57900" y="1905000"/>
            <a:ext cx="762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›</a:t>
            </a:r>
          </a:p>
        </p:txBody>
      </p:sp>
      <p:sp>
        <p:nvSpPr>
          <p:cNvPr id="21" name="phase-panel-3">
            <a:extLst xmlns:a="http://schemas.openxmlformats.org/drawingml/2006/main">
              <a:ext uri="{FF2B5EF4-FFF2-40B4-BE49-F238E27FC236}">
                <a16:creationId xmlns:a16="http://schemas.microsoft.com/office/drawing/2014/main" id="{F1B4137A-68C9-4C68-B95C-178098EC8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86475" y="1219200"/>
            <a:ext cx="1866900" cy="1809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6F6F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phase-title-3">
            <a:extLst xmlns:a="http://schemas.openxmlformats.org/drawingml/2006/main">
              <a:ext uri="{FF2B5EF4-FFF2-40B4-BE49-F238E27FC236}">
                <a16:creationId xmlns:a16="http://schemas.microsoft.com/office/drawing/2014/main" id="{2803A08D-9C2E-4D9A-9F3E-D94982780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9825" y="1314450"/>
            <a:ext cx="1600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开业</a:t>
            </a:r>
          </a:p>
        </p:txBody>
      </p:sp>
      <p:sp>
        <p:nvSpPr>
          <p:cNvPr id="23" name="phase-time-3">
            <a:extLst xmlns:a="http://schemas.openxmlformats.org/drawingml/2006/main">
              <a:ext uri="{FF2B5EF4-FFF2-40B4-BE49-F238E27FC236}">
                <a16:creationId xmlns:a16="http://schemas.microsoft.com/office/drawing/2014/main" id="{7B3C00D0-C7EA-4DBE-A7C0-AA1A9F989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9825" y="1657350"/>
            <a:ext cx="1600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M11–12</a:t>
            </a:r>
          </a:p>
        </p:txBody>
      </p:sp>
      <p:sp>
        <p:nvSpPr>
          <p:cNvPr id="24" name="phase-body-3">
            <a:extLst xmlns:a="http://schemas.openxmlformats.org/drawingml/2006/main">
              <a:ext uri="{FF2B5EF4-FFF2-40B4-BE49-F238E27FC236}">
                <a16:creationId xmlns:a16="http://schemas.microsoft.com/office/drawing/2014/main" id="{2C184D54-FE9F-4F27-A2B1-FBFDD4FED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9825" y="1943100"/>
            <a:ext cx="16002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正式开业·营销战役；会员体系上线</a:t>
            </a:r>
          </a:p>
        </p:txBody>
      </p:sp>
      <p:sp>
        <p:nvSpPr>
          <p:cNvPr id="25" name="phase-arrow-3">
            <a:extLst xmlns:a="http://schemas.openxmlformats.org/drawingml/2006/main">
              <a:ext uri="{FF2B5EF4-FFF2-40B4-BE49-F238E27FC236}">
                <a16:creationId xmlns:a16="http://schemas.microsoft.com/office/drawing/2014/main" id="{2EAF8A5D-5777-4060-B836-1B26CCAA3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53375" y="1905000"/>
            <a:ext cx="762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›</a:t>
            </a:r>
          </a:p>
        </p:txBody>
      </p:sp>
      <p:sp>
        <p:nvSpPr>
          <p:cNvPr id="26" name="phase-panel-4">
            <a:extLst xmlns:a="http://schemas.openxmlformats.org/drawingml/2006/main">
              <a:ext uri="{FF2B5EF4-FFF2-40B4-BE49-F238E27FC236}">
                <a16:creationId xmlns:a16="http://schemas.microsoft.com/office/drawing/2014/main" id="{DE09A94F-A9FB-4D13-9C88-5EAD83E65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1219200"/>
            <a:ext cx="1866900" cy="1809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7" name="phase-title-4">
            <a:extLst xmlns:a="http://schemas.openxmlformats.org/drawingml/2006/main">
              <a:ext uri="{FF2B5EF4-FFF2-40B4-BE49-F238E27FC236}">
                <a16:creationId xmlns:a16="http://schemas.microsoft.com/office/drawing/2014/main" id="{171DBCC9-2517-44FE-B27E-B0368318A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1314450"/>
            <a:ext cx="1600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稳定运营</a:t>
            </a:r>
          </a:p>
        </p:txBody>
      </p:sp>
      <p:sp>
        <p:nvSpPr>
          <p:cNvPr id="28" name="phase-time-4">
            <a:extLst xmlns:a="http://schemas.openxmlformats.org/drawingml/2006/main">
              <a:ext uri="{FF2B5EF4-FFF2-40B4-BE49-F238E27FC236}">
                <a16:creationId xmlns:a16="http://schemas.microsoft.com/office/drawing/2014/main" id="{62F428BE-A8FC-4FF6-92D8-0E3158228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1657350"/>
            <a:ext cx="1600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M13–24</a:t>
            </a:r>
          </a:p>
        </p:txBody>
      </p:sp>
      <p:sp>
        <p:nvSpPr>
          <p:cNvPr id="29" name="phase-body-4">
            <a:extLst xmlns:a="http://schemas.openxmlformats.org/drawingml/2006/main">
              <a:ext uri="{FF2B5EF4-FFF2-40B4-BE49-F238E27FC236}">
                <a16:creationId xmlns:a16="http://schemas.microsoft.com/office/drawing/2014/main" id="{C5CF292A-2F66-4DF4-BA25-19C9F0481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1943100"/>
            <a:ext cx="16002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爬坡至稳态EBITDA；季度审计；复制模型文档化</a:t>
            </a:r>
          </a:p>
        </p:txBody>
      </p:sp>
      <p:sp>
        <p:nvSpPr>
          <p:cNvPr id="30" name="phase-arrow-4">
            <a:extLst xmlns:a="http://schemas.openxmlformats.org/drawingml/2006/main">
              <a:ext uri="{FF2B5EF4-FFF2-40B4-BE49-F238E27FC236}">
                <a16:creationId xmlns:a16="http://schemas.microsoft.com/office/drawing/2014/main" id="{F7736A9F-21F8-437A-A181-7206FE4C1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48850" y="1905000"/>
            <a:ext cx="762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ctr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›</a:t>
            </a:r>
          </a:p>
        </p:txBody>
      </p:sp>
      <p:sp>
        <p:nvSpPr>
          <p:cNvPr id="31" name="phase-panel-5">
            <a:extLst xmlns:a="http://schemas.openxmlformats.org/drawingml/2006/main">
              <a:ext uri="{FF2B5EF4-FFF2-40B4-BE49-F238E27FC236}">
                <a16:creationId xmlns:a16="http://schemas.microsoft.com/office/drawing/2014/main" id="{F6482DB7-F40D-40FE-8926-24F430FC3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77425" y="1219200"/>
            <a:ext cx="1866900" cy="1809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6F6F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phase-title-5">
            <a:extLst xmlns:a="http://schemas.openxmlformats.org/drawingml/2006/main">
              <a:ext uri="{FF2B5EF4-FFF2-40B4-BE49-F238E27FC236}">
                <a16:creationId xmlns:a16="http://schemas.microsoft.com/office/drawing/2014/main" id="{DAF04350-E28E-400A-92CD-9F772EED4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10775" y="1314450"/>
            <a:ext cx="1600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复制扩张</a:t>
            </a:r>
          </a:p>
        </p:txBody>
      </p:sp>
      <p:sp>
        <p:nvSpPr>
          <p:cNvPr id="33" name="phase-time-5">
            <a:extLst xmlns:a="http://schemas.openxmlformats.org/drawingml/2006/main">
              <a:ext uri="{FF2B5EF4-FFF2-40B4-BE49-F238E27FC236}">
                <a16:creationId xmlns:a16="http://schemas.microsoft.com/office/drawing/2014/main" id="{61837557-92A6-403F-8FAB-3154ECEF7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10775" y="1657350"/>
            <a:ext cx="1600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M24+</a:t>
            </a:r>
          </a:p>
        </p:txBody>
      </p:sp>
      <p:sp>
        <p:nvSpPr>
          <p:cNvPr id="34" name="phase-body-5">
            <a:extLst xmlns:a="http://schemas.openxmlformats.org/drawingml/2006/main">
              <a:ext uri="{FF2B5EF4-FFF2-40B4-BE49-F238E27FC236}">
                <a16:creationId xmlns:a16="http://schemas.microsoft.com/office/drawing/2014/main" id="{845F6BE5-7FDA-47D8-B09B-B67344BAB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10775" y="1943100"/>
            <a:ext cx="16002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第二店选址启动·资金方优先参与权</a:t>
            </a:r>
          </a:p>
        </p:txBody>
      </p:sp>
      <p:sp>
        <p:nvSpPr>
          <p:cNvPr id="35" name="funding-band">
            <a:extLst xmlns:a="http://schemas.openxmlformats.org/drawingml/2006/main">
              <a:ext uri="{FF2B5EF4-FFF2-40B4-BE49-F238E27FC236}">
                <a16:creationId xmlns:a16="http://schemas.microsoft.com/office/drawing/2014/main" id="{786CBBD7-72DF-4317-8102-E8EA643ED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3181350"/>
            <a:ext cx="113919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A1A1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funding-title">
            <a:extLst xmlns:a="http://schemas.openxmlformats.org/drawingml/2006/main">
              <a:ext uri="{FF2B5EF4-FFF2-40B4-BE49-F238E27FC236}">
                <a16:creationId xmlns:a16="http://schemas.microsoft.com/office/drawing/2014/main" id="{151C45A1-BAB1-4846-A77F-5227EB7F9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3276600"/>
            <a:ext cx="110109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分期出资与里程碑对赌</a:t>
            </a:r>
          </a:p>
        </p:txBody>
      </p:sp>
      <p:sp>
        <p:nvSpPr>
          <p:cNvPr id="37" name="funding-body">
            <a:extLst xmlns:a="http://schemas.openxmlformats.org/drawingml/2006/main">
              <a:ext uri="{FF2B5EF4-FFF2-40B4-BE49-F238E27FC236}">
                <a16:creationId xmlns:a16="http://schemas.microsoft.com/office/drawing/2014/main" id="{C080C499-347F-4EE6-8956-45527E5F7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3619500"/>
            <a:ext cx="110109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5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资金方按里程碑分期出资（首批30% → 40% → 20% → 尾款10%），每期由独立第三方核实里程碑；同步出资、逾期60日按实际出资折算权益；重大延期&gt;6个月可暂停出资并启动回购谈判。</a:t>
            </a:r>
          </a:p>
        </p:txBody>
      </p:sp>
      <p:sp>
        <p:nvSpPr>
          <p:cNvPr id="38" name="exit-title">
            <a:extLst xmlns:a="http://schemas.openxmlformats.org/drawingml/2006/main">
              <a:ext uri="{FF2B5EF4-FFF2-40B4-BE49-F238E27FC236}">
                <a16:creationId xmlns:a16="http://schemas.microsoft.com/office/drawing/2014/main" id="{2D8D9208-FB80-4EAB-8215-E98984091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152900"/>
            <a:ext cx="113919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三种退出路径 · 第3年起全部可行</a:t>
            </a:r>
          </a:p>
        </p:txBody>
      </p:sp>
      <p:sp>
        <p:nvSpPr>
          <p:cNvPr id="39" name="exit-panel-0">
            <a:extLst xmlns:a="http://schemas.openxmlformats.org/drawingml/2006/main">
              <a:ext uri="{FF2B5EF4-FFF2-40B4-BE49-F238E27FC236}">
                <a16:creationId xmlns:a16="http://schemas.microsoft.com/office/drawing/2014/main" id="{06FE7CD4-BEBB-4F6C-931F-7D8A70A5B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476750"/>
            <a:ext cx="3695700" cy="1314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exit-title-0">
            <a:extLst xmlns:a="http://schemas.openxmlformats.org/drawingml/2006/main">
              <a:ext uri="{FF2B5EF4-FFF2-40B4-BE49-F238E27FC236}">
                <a16:creationId xmlns:a16="http://schemas.microsoft.com/office/drawing/2014/main" id="{D2F4FA3B-0FAA-434F-A741-B6CE2A6A7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57200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路径一 · 美国公司回购</a:t>
            </a:r>
          </a:p>
        </p:txBody>
      </p:sp>
      <p:sp>
        <p:nvSpPr>
          <p:cNvPr id="41" name="exit-cond-0">
            <a:extLst xmlns:a="http://schemas.openxmlformats.org/drawingml/2006/main">
              <a:ext uri="{FF2B5EF4-FFF2-40B4-BE49-F238E27FC236}">
                <a16:creationId xmlns:a16="http://schemas.microsoft.com/office/drawing/2014/main" id="{32CFFA0D-1BAC-4081-9DCB-83F6AEB57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914900"/>
            <a:ext cx="33147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第3年起 · 资金方有权要求回购全部权益</a:t>
            </a:r>
          </a:p>
        </p:txBody>
      </p:sp>
      <p:sp>
        <p:nvSpPr>
          <p:cNvPr id="42" name="exit-price-0">
            <a:extLst xmlns:a="http://schemas.openxmlformats.org/drawingml/2006/main">
              <a:ext uri="{FF2B5EF4-FFF2-40B4-BE49-F238E27FC236}">
                <a16:creationId xmlns:a16="http://schemas.microsoft.com/office/drawing/2014/main" id="{F86F9ACA-D826-4480-AB95-708308141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181600"/>
            <a:ext cx="33147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按本金115%–130%阶梯定价；达成中性按120%+，超额封顶130%</a:t>
            </a:r>
          </a:p>
        </p:txBody>
      </p:sp>
      <p:sp>
        <p:nvSpPr>
          <p:cNvPr id="43" name="exit-panel-1">
            <a:extLst xmlns:a="http://schemas.openxmlformats.org/drawingml/2006/main">
              <a:ext uri="{FF2B5EF4-FFF2-40B4-BE49-F238E27FC236}">
                <a16:creationId xmlns:a16="http://schemas.microsoft.com/office/drawing/2014/main" id="{1F246FCD-B795-4E3C-927B-6307F88A3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4476750"/>
            <a:ext cx="3695700" cy="1314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exit-title-1">
            <a:extLst xmlns:a="http://schemas.openxmlformats.org/drawingml/2006/main">
              <a:ext uri="{FF2B5EF4-FFF2-40B4-BE49-F238E27FC236}">
                <a16:creationId xmlns:a16="http://schemas.microsoft.com/office/drawing/2014/main" id="{12926A57-6C00-44D1-8D92-46A470B2B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57200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路径二 · 第三方转让</a:t>
            </a:r>
          </a:p>
        </p:txBody>
      </p:sp>
      <p:sp>
        <p:nvSpPr>
          <p:cNvPr id="45" name="exit-cond-1">
            <a:extLst xmlns:a="http://schemas.openxmlformats.org/drawingml/2006/main">
              <a:ext uri="{FF2B5EF4-FFF2-40B4-BE49-F238E27FC236}">
                <a16:creationId xmlns:a16="http://schemas.microsoft.com/office/drawing/2014/main" id="{201F2D34-9D99-40F4-8DDE-CD395FBCB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914900"/>
            <a:ext cx="33147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第3年起 · 向机构投资人转让</a:t>
            </a:r>
          </a:p>
        </p:txBody>
      </p:sp>
      <p:sp>
        <p:nvSpPr>
          <p:cNvPr id="46" name="exit-price-1">
            <a:extLst xmlns:a="http://schemas.openxmlformats.org/drawingml/2006/main">
              <a:ext uri="{FF2B5EF4-FFF2-40B4-BE49-F238E27FC236}">
                <a16:creationId xmlns:a16="http://schemas.microsoft.com/office/drawing/2014/main" id="{F308518B-8BBB-4BE8-8619-52023F37B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5181600"/>
            <a:ext cx="33147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按项目 EBITDA 6–8倍估值定价；资金方拥有优先出售权</a:t>
            </a:r>
          </a:p>
        </p:txBody>
      </p:sp>
      <p:sp>
        <p:nvSpPr>
          <p:cNvPr id="47" name="exit-panel-2">
            <a:extLst xmlns:a="http://schemas.openxmlformats.org/drawingml/2006/main">
              <a:ext uri="{FF2B5EF4-FFF2-40B4-BE49-F238E27FC236}">
                <a16:creationId xmlns:a16="http://schemas.microsoft.com/office/drawing/2014/main" id="{4BEF4117-34FC-47E3-BFEF-6064CB60C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4476750"/>
            <a:ext cx="3695700" cy="1314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DEDE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exit-title-2">
            <a:extLst xmlns:a="http://schemas.openxmlformats.org/drawingml/2006/main">
              <a:ext uri="{FF2B5EF4-FFF2-40B4-BE49-F238E27FC236}">
                <a16:creationId xmlns:a16="http://schemas.microsoft.com/office/drawing/2014/main" id="{99C43BDB-47F8-480F-B283-BDFE6E1C2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4572000"/>
            <a:ext cx="33147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路径三 · 整体出售/再融资</a:t>
            </a:r>
          </a:p>
        </p:txBody>
      </p:sp>
      <p:sp>
        <p:nvSpPr>
          <p:cNvPr id="49" name="exit-cond-2">
            <a:extLst xmlns:a="http://schemas.openxmlformats.org/drawingml/2006/main">
              <a:ext uri="{FF2B5EF4-FFF2-40B4-BE49-F238E27FC236}">
                <a16:creationId xmlns:a16="http://schemas.microsoft.com/office/drawing/2014/main" id="{0B7A1F09-1FBE-41E9-9CA3-98067F7C5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4914900"/>
            <a:ext cx="33147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第5年起 · 整体出售或引入战略投资人</a:t>
            </a:r>
          </a:p>
        </p:txBody>
      </p:sp>
      <p:sp>
        <p:nvSpPr>
          <p:cNvPr id="50" name="exit-price-2">
            <a:extLst xmlns:a="http://schemas.openxmlformats.org/drawingml/2006/main">
              <a:ext uri="{FF2B5EF4-FFF2-40B4-BE49-F238E27FC236}">
                <a16:creationId xmlns:a16="http://schemas.microsoft.com/office/drawing/2014/main" id="{ABD2FEA4-29D0-4DC4-9518-87F31BD17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5181600"/>
            <a:ext cx="33147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30000"/>
              </a:lnSpc>
              <a:buNone/>
              <a:def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333333"/>
                </a:solidFill>
                <a:latin typeface="Helvetica Neue"/>
                <a:ea typeface="Helvetica Neue"/>
                <a:cs typeface="Helvetica Neue"/>
              </a:rPr>
              <a:t>第三方评估估值；按优先清算条款回收本金+累计优先分红+超额分成</a:t>
            </a:r>
          </a:p>
        </p:txBody>
      </p:sp>
      <p:sp>
        <p:nvSpPr>
          <p:cNvPr id="51" name="exit-foot">
            <a:extLst xmlns:a="http://schemas.openxmlformats.org/drawingml/2006/main">
              <a:ext uri="{FF2B5EF4-FFF2-40B4-BE49-F238E27FC236}">
                <a16:creationId xmlns:a16="http://schemas.microsoft.com/office/drawing/2014/main" id="{9D2105C6-3353-406A-A7F8-3AAFBD064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5886450"/>
            <a:ext cx="113919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即便第3年以最低115%回购：3年累计分红（约$800万）+ 回购本金（约$805万）已超初始出资的2倍以上。</a:t>
            </a:r>
          </a:p>
        </p:txBody>
      </p:sp>
      <p:sp>
        <p:nvSpPr>
          <p:cNvPr id="52" name="footer">
            <a:extLst xmlns:a="http://schemas.openxmlformats.org/drawingml/2006/main">
              <a:ext uri="{FF2B5EF4-FFF2-40B4-BE49-F238E27FC236}">
                <a16:creationId xmlns:a16="http://schemas.microsoft.com/office/drawing/2014/main" id="{D3D768AD-EEDC-401B-ADD9-2DC6D52C0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496050"/>
            <a:ext cx="113919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退出机制在 LLC 成员协议中明确约定；权益转让不触发实体层税负</a:t>
            </a:r>
          </a:p>
        </p:txBody>
      </p:sp>
    </p:spTree>
    <p:extLst>
      <p:ext uri="{BB962C8B-B14F-4D97-AF65-F5344CB8AC3E}">
        <p14:creationId xmlns:p14="http://schemas.microsoft.com/office/powerpoint/2010/main" val="64260594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111111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deco-ring">
            <a:extLst xmlns:a="http://schemas.openxmlformats.org/drawingml/2006/main">
              <a:ext uri="{FF2B5EF4-FFF2-40B4-BE49-F238E27FC236}">
                <a16:creationId xmlns:a16="http://schemas.microsoft.com/office/drawing/2014/main" id="{0F095B79-A5FD-4C5D-814E-F0F0E8BBA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914400"/>
            <a:ext cx="1143000" cy="1143000"/>
          </a:xfrm>
          <a:prstGeom xmlns:a="http://schemas.openxmlformats.org/drawingml/2006/main" prst="blockArc">
            <a:avLst/>
          </a:prstGeom>
          <a:solidFill xmlns:a="http://schemas.openxmlformats.org/drawingml/2006/main">
            <a:srgbClr val="E3E6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close-title">
            <a:extLst xmlns:a="http://schemas.openxmlformats.org/drawingml/2006/main">
              <a:ext uri="{FF2B5EF4-FFF2-40B4-BE49-F238E27FC236}">
                <a16:creationId xmlns:a16="http://schemas.microsoft.com/office/drawing/2014/main" id="{03A1D3F5-7C0E-4D2D-AC5E-13F39AF63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914400"/>
            <a:ext cx="8953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33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defRPr>
            </a:pPr>
            <a:r>
              <a:rPr sz="3300" b="1">
                <a:solidFill>
                  <a:srgbClr val="FFFFFF"/>
                </a:solidFill>
                <a:latin typeface="Helvetica Neue"/>
                <a:ea typeface="Helvetica Neue"/>
                <a:cs typeface="Helvetica Neue"/>
              </a:rPr>
              <a:t>样板店是起点，不是终点。</a:t>
            </a:r>
          </a:p>
        </p:txBody>
      </p:sp>
      <p:sp>
        <p:nvSpPr>
          <p:cNvPr id="3" name="close-sub">
            <a:extLst xmlns:a="http://schemas.openxmlformats.org/drawingml/2006/main">
              <a:ext uri="{FF2B5EF4-FFF2-40B4-BE49-F238E27FC236}">
                <a16:creationId xmlns:a16="http://schemas.microsoft.com/office/drawing/2014/main" id="{F7051828-B9F1-422B-9422-96C576872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6002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40000"/>
              </a:lnSpc>
              <a:buNone/>
              <a:defRPr sz="15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5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当 Inland Empire 的第一家店验证了模型，全美复制就只是一个资本问题——而本轮资金合作方，将拥有优先参与权。</a:t>
            </a:r>
          </a:p>
        </p:txBody>
      </p:sp>
      <p:sp>
        <p:nvSpPr>
          <p:cNvPr id="4" name="close-panel-0">
            <a:extLst xmlns:a="http://schemas.openxmlformats.org/drawingml/2006/main">
              <a:ext uri="{FF2B5EF4-FFF2-40B4-BE49-F238E27FC236}">
                <a16:creationId xmlns:a16="http://schemas.microsoft.com/office/drawing/2014/main" id="{34DADEE5-5D9E-4C2A-A34C-14C5A2577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457450"/>
            <a:ext cx="36957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181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close-col-title-0">
            <a:extLst xmlns:a="http://schemas.openxmlformats.org/drawingml/2006/main">
              <a:ext uri="{FF2B5EF4-FFF2-40B4-BE49-F238E27FC236}">
                <a16:creationId xmlns:a16="http://schemas.microsoft.com/office/drawing/2014/main" id="{615A4E0E-A78D-4566-85F7-BE4EC224C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28900"/>
            <a:ext cx="32766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为什么现在</a:t>
            </a:r>
          </a:p>
        </p:txBody>
      </p:sp>
      <p:sp>
        <p:nvSpPr>
          <p:cNvPr id="6" name="close-col-body-0">
            <a:extLst xmlns:a="http://schemas.openxmlformats.org/drawingml/2006/main">
              <a:ext uri="{FF2B5EF4-FFF2-40B4-BE49-F238E27FC236}">
                <a16:creationId xmlns:a16="http://schemas.microsoft.com/office/drawing/2014/main" id="{46A4A458-89E0-4631-8984-0E6500DD7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990850"/>
            <a:ext cx="32766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5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16万 sqft 主力店空置 + 474万人供给空白 + D&amp;B 验证的业态模型——三个条件，在同一时间点交汇。</a:t>
            </a:r>
          </a:p>
        </p:txBody>
      </p:sp>
      <p:sp>
        <p:nvSpPr>
          <p:cNvPr id="7" name="close-panel-1">
            <a:extLst xmlns:a="http://schemas.openxmlformats.org/drawingml/2006/main">
              <a:ext uri="{FF2B5EF4-FFF2-40B4-BE49-F238E27FC236}">
                <a16:creationId xmlns:a16="http://schemas.microsoft.com/office/drawing/2014/main" id="{EEBCE155-6109-43A2-BCDA-7A8BBFB19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2457450"/>
            <a:ext cx="36957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181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close-col-title-1">
            <a:extLst xmlns:a="http://schemas.openxmlformats.org/drawingml/2006/main">
              <a:ext uri="{FF2B5EF4-FFF2-40B4-BE49-F238E27FC236}">
                <a16:creationId xmlns:a16="http://schemas.microsoft.com/office/drawing/2014/main" id="{A60D8CE2-35C1-41D8-9BC5-E12C1AA70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628900"/>
            <a:ext cx="32766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三方结构</a:t>
            </a:r>
          </a:p>
        </p:txBody>
      </p:sp>
      <p:sp>
        <p:nvSpPr>
          <p:cNvPr id="9" name="close-col-body-1">
            <a:extLst xmlns:a="http://schemas.openxmlformats.org/drawingml/2006/main">
              <a:ext uri="{FF2B5EF4-FFF2-40B4-BE49-F238E27FC236}">
                <a16:creationId xmlns:a16="http://schemas.microsoft.com/office/drawing/2014/main" id="{2E2E3F59-6E58-4615-A9B4-C3ED9E7FC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990850"/>
            <a:ext cx="32766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5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美国公司出物业与操盘、产业方出供应链、资金方出资本——把租金与设备两块最重的成本转化为结构性优势。</a:t>
            </a:r>
          </a:p>
        </p:txBody>
      </p:sp>
      <p:sp>
        <p:nvSpPr>
          <p:cNvPr id="10" name="close-panel-2">
            <a:extLst xmlns:a="http://schemas.openxmlformats.org/drawingml/2006/main">
              <a:ext uri="{FF2B5EF4-FFF2-40B4-BE49-F238E27FC236}">
                <a16:creationId xmlns:a16="http://schemas.microsoft.com/office/drawing/2014/main" id="{1B551626-3636-4B8E-89A4-579969D81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457450"/>
            <a:ext cx="36957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181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close-col-title-2">
            <a:extLst xmlns:a="http://schemas.openxmlformats.org/drawingml/2006/main">
              <a:ext uri="{FF2B5EF4-FFF2-40B4-BE49-F238E27FC236}">
                <a16:creationId xmlns:a16="http://schemas.microsoft.com/office/drawing/2014/main" id="{0F80D6D6-6921-427A-A9B1-B01B64BA2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628900"/>
            <a:ext cx="32766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defRPr>
            </a:pPr>
            <a:r>
              <a:rPr sz="1800" b="1">
                <a:solidFill>
                  <a:srgbClr val="FF6B35"/>
                </a:solidFill>
                <a:latin typeface="Helvetica Neue"/>
                <a:ea typeface="Helvetica Neue"/>
                <a:cs typeface="Helvetica Neue"/>
              </a:rPr>
              <a:t>四重保障</a:t>
            </a:r>
          </a:p>
        </p:txBody>
      </p:sp>
      <p:sp>
        <p:nvSpPr>
          <p:cNvPr id="12" name="close-col-body-2">
            <a:extLst xmlns:a="http://schemas.openxmlformats.org/drawingml/2006/main">
              <a:ext uri="{FF2B5EF4-FFF2-40B4-BE49-F238E27FC236}">
                <a16:creationId xmlns:a16="http://schemas.microsoft.com/office/drawing/2014/main" id="{A3A2EBFD-A0F8-480B-A91D-7EC9C490B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990850"/>
            <a:ext cx="32766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50000"/>
              </a:lnSpc>
              <a:buNone/>
              <a:def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C9C9C9"/>
                </a:solidFill>
                <a:latin typeface="Helvetica Neue"/>
                <a:ea typeface="Helvetica Neue"/>
                <a:cs typeface="Helvetica Neue"/>
              </a:rPr>
              <a:t>8%优先分红保底 · 超额分成 · 阶梯回购115–130% · 优先清算——债权级风控结构，股权级回报弹性。</a:t>
            </a:r>
          </a:p>
        </p:txBody>
      </p:sp>
      <p:sp>
        <p:nvSpPr>
          <p:cNvPr id="13" name="cta-band">
            <a:extLst xmlns:a="http://schemas.openxmlformats.org/drawingml/2006/main">
              <a:ext uri="{FF2B5EF4-FFF2-40B4-BE49-F238E27FC236}">
                <a16:creationId xmlns:a16="http://schemas.microsoft.com/office/drawing/2014/main" id="{19683913-22F3-4F32-A6EC-60395EFF5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4438650"/>
            <a:ext cx="11391900" cy="952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cta-title">
            <a:extLst xmlns:a="http://schemas.openxmlformats.org/drawingml/2006/main">
              <a:ext uri="{FF2B5EF4-FFF2-40B4-BE49-F238E27FC236}">
                <a16:creationId xmlns:a16="http://schemas.microsoft.com/office/drawing/2014/main" id="{87C52229-DD11-4714-AEFD-BE5B0FC61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4610100"/>
            <a:ext cx="110109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21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00" b="1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期待与您深入探讨</a:t>
            </a:r>
          </a:p>
        </p:txBody>
      </p:sp>
      <p:sp>
        <p:nvSpPr>
          <p:cNvPr id="15" name="cta-sub">
            <a:extLst xmlns:a="http://schemas.openxmlformats.org/drawingml/2006/main">
              <a:ext uri="{FF2B5EF4-FFF2-40B4-BE49-F238E27FC236}">
                <a16:creationId xmlns:a16="http://schemas.microsoft.com/office/drawing/2014/main" id="{9A04DA45-EF11-467D-986A-05596F03C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5029200"/>
            <a:ext cx="110109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111111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111111"/>
                </a:solidFill>
                <a:latin typeface="Helvetica Neue"/>
                <a:ea typeface="Helvetica Neue"/>
                <a:cs typeface="Helvetica Neue"/>
              </a:rPr>
              <a:t>方案全文：box.jjcl.cn/mall/v5 ｜ DOMAREVO, Inc. · 面向外部资金合作方 · 数据来源：D&amp;B FY2025 10-K / SEC EDGAR / 美国人口普查局</a:t>
            </a:r>
          </a:p>
        </p:txBody>
      </p:sp>
      <p:sp>
        <p:nvSpPr>
          <p:cNvPr id="16" name="close-foot">
            <a:extLst xmlns:a="http://schemas.openxmlformats.org/drawingml/2006/main">
              <a:ext uri="{FF2B5EF4-FFF2-40B4-BE49-F238E27FC236}">
                <a16:creationId xmlns:a16="http://schemas.microsoft.com/office/drawing/2014/main" id="{7585E95E-8364-4713-B9D8-0405EB4DB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6153150"/>
            <a:ext cx="113919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anchor="t"/>
          <a:lstStyle xmlns:a="http://schemas.openxmlformats.org/drawingml/2006/main"/>
          <a:p xmlns:a="http://schemas.openxmlformats.org/drawingml/2006/main">
            <a:pPr algn="l">
              <a:lnSpc>
                <a:spcPct val="125000"/>
              </a:lnSpc>
              <a:buNone/>
              <a:def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defRPr>
            </a:pPr>
            <a:r>
              <a:rPr sz="1200" b="0">
                <a:solidFill>
                  <a:srgbClr val="8A8A8A"/>
                </a:solidFill>
                <a:latin typeface="Helvetica Neue"/>
                <a:ea typeface="Helvetica Neue"/>
                <a:cs typeface="Helvetica Neue"/>
              </a:rPr>
              <a:t>© 2026 DOMAREVO, Inc. · Galleria at Tyler 娱乐餐饮综合体样板项目 · 本方案含机密信息，仅供授权方内部讨论使用</a:t>
            </a:r>
          </a:p>
        </p:txBody>
      </p:sp>
    </p:spTree>
    <p:extLst>
      <p:ext uri="{BB962C8B-B14F-4D97-AF65-F5344CB8AC3E}">
        <p14:creationId xmlns:p14="http://schemas.microsoft.com/office/powerpoint/2010/main" val="25771458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2026-08-17T11:28:03.9810000Z</dcterms:created>
  <dcterms:modified xsi:type="dcterms:W3CDTF">2026-08-17T11:28:03.9810000Z</dcterms:modified>
</coreProperties>
</file>